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9"/>
  </p:notesMasterIdLst>
  <p:sldIdLst>
    <p:sldId id="257" r:id="rId2"/>
    <p:sldId id="487" r:id="rId3"/>
    <p:sldId id="468" r:id="rId4"/>
    <p:sldId id="469" r:id="rId5"/>
    <p:sldId id="488" r:id="rId6"/>
    <p:sldId id="491" r:id="rId7"/>
    <p:sldId id="472" r:id="rId8"/>
    <p:sldId id="489" r:id="rId9"/>
    <p:sldId id="500" r:id="rId10"/>
    <p:sldId id="497" r:id="rId11"/>
    <p:sldId id="498" r:id="rId12"/>
    <p:sldId id="499" r:id="rId13"/>
    <p:sldId id="467" r:id="rId14"/>
    <p:sldId id="483" r:id="rId15"/>
    <p:sldId id="484" r:id="rId16"/>
    <p:sldId id="485" r:id="rId17"/>
    <p:sldId id="486" r:id="rId1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8EA7C"/>
    <a:srgbClr val="FFFFFF"/>
    <a:srgbClr val="003399"/>
    <a:srgbClr val="0033CC"/>
    <a:srgbClr val="3333FF"/>
    <a:srgbClr val="004AB8"/>
    <a:srgbClr val="0066FF"/>
    <a:srgbClr val="6666FF"/>
    <a:srgbClr val="DFF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7" autoAdjust="0"/>
    <p:restoredTop sz="90459" autoAdjust="0"/>
  </p:normalViewPr>
  <p:slideViewPr>
    <p:cSldViewPr>
      <p:cViewPr varScale="1">
        <p:scale>
          <a:sx n="74" d="100"/>
          <a:sy n="74" d="100"/>
        </p:scale>
        <p:origin x="144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ko-KR" altLang="ko-KR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ko-KR" altLang="ko-KR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ko-KR" altLang="ko-KR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charset="-127"/>
              </a:defRPr>
            </a:lvl1pPr>
          </a:lstStyle>
          <a:p>
            <a:fld id="{99B4413A-4B5F-4FF6-B473-C1566F6FC71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81620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4413A-4B5F-4FF6-B473-C1566F6FC71F}" type="slidenum">
              <a:rPr lang="en-US" altLang="ko-KR" smtClean="0"/>
              <a:pPr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4923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4413A-4B5F-4FF6-B473-C1566F6FC71F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58759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3"/>
            <a:ext cx="9144000" cy="6858000"/>
            <a:chOff x="0" y="-48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-48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ko-KR" altLang="ko-KR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585"/>
              <a:ext cx="4679" cy="104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ko-KR" altLang="ko-KR" sz="240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192"/>
              <a:ext cx="1806" cy="1632"/>
              <a:chOff x="0" y="192"/>
              <a:chExt cx="1806" cy="1632"/>
            </a:xfrm>
          </p:grpSpPr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58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ko-KR" altLang="ko-KR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19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ko-KR" altLang="ko-KR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98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ko-KR" altLang="ko-KR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98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ko-KR" altLang="ko-KR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377"/>
                <a:ext cx="363" cy="447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ko-KR" altLang="ko-KR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377"/>
                <a:ext cx="368" cy="25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ko-KR" altLang="ko-KR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718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743200" y="1066800"/>
            <a:ext cx="6019800" cy="16002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188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2743200"/>
            <a:ext cx="6019800" cy="1143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340186-46A8-4AA8-9F6C-EA1AA8D15B0D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EFD267-BF4C-4B74-B2D7-A78AE9B97916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DD5D08-C6B6-4BD0-B2B9-111FC91CD791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74450C-C18C-46B2-A178-89E67D15D35E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66859" cy="692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C533CB-6F67-4940-AC7B-E283D9ACF626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66859" cy="692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F635F8-1CBA-4E1B-AD17-9B1473129CAE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66859" cy="692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47DABB-831D-4A60-A62E-F18A167006ED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66859" cy="692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6BDA7A-9C1C-4BC3-899B-DE1B66A3D5AA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66859" cy="692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1E4CC9-D68F-44FE-A7C2-2935482213D9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66859" cy="692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B4118D-B205-4DFE-97B6-0A3D27E87C73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8CDC7F-7217-4F3E-B2BB-393026CA9993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ko-KR" altLang="ko-K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  <a:ea typeface="굴림" charset="-127"/>
              </a:defRPr>
            </a:lvl1pPr>
          </a:lstStyle>
          <a:p>
            <a:fld id="{650D5F91-B166-441D-821A-B202C9FAEDD3}" type="slidenum">
              <a:rPr lang="en-US" altLang="ko-KR"/>
              <a:pPr/>
              <a:t>‹#›</a:t>
            </a:fld>
            <a:endParaRPr lang="en-US" altLang="ko-KR"/>
          </a:p>
        </p:txBody>
      </p:sp>
      <p:grpSp>
        <p:nvGrpSpPr>
          <p:cNvPr id="4100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6149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ko-KR" altLang="ko-KR" sz="2400">
                <a:latin typeface="Times New Roman" pitchFamily="18" charset="0"/>
              </a:endParaRPr>
            </a:p>
          </p:txBody>
        </p:sp>
        <p:sp>
          <p:nvSpPr>
            <p:cNvPr id="6150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ko-KR" altLang="ko-KR" sz="2400">
                <a:latin typeface="Times New Roman" pitchFamily="18" charset="0"/>
              </a:endParaRPr>
            </a:p>
          </p:txBody>
        </p:sp>
        <p:sp>
          <p:nvSpPr>
            <p:cNvPr id="6151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ko-KR" altLang="ko-KR">
                <a:solidFill>
                  <a:schemeClr val="hlink"/>
                </a:solidFill>
              </a:endParaRPr>
            </a:p>
          </p:txBody>
        </p:sp>
        <p:sp>
          <p:nvSpPr>
            <p:cNvPr id="6152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ko-KR" altLang="ko-KR">
                <a:solidFill>
                  <a:schemeClr val="hlink"/>
                </a:solidFill>
              </a:endParaRPr>
            </a:p>
          </p:txBody>
        </p:sp>
        <p:sp>
          <p:nvSpPr>
            <p:cNvPr id="6153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ko-KR" altLang="ko-KR">
                <a:solidFill>
                  <a:schemeClr val="accent2"/>
                </a:solidFill>
              </a:endParaRPr>
            </a:p>
          </p:txBody>
        </p:sp>
        <p:sp>
          <p:nvSpPr>
            <p:cNvPr id="6154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ko-KR" altLang="ko-KR">
                <a:solidFill>
                  <a:schemeClr val="hlink"/>
                </a:solidFill>
              </a:endParaRPr>
            </a:p>
          </p:txBody>
        </p:sp>
        <p:sp>
          <p:nvSpPr>
            <p:cNvPr id="6155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ko-KR" altLang="ko-KR" sz="2400">
                <a:latin typeface="Times New Roman" pitchFamily="18" charset="0"/>
              </a:endParaRPr>
            </a:p>
          </p:txBody>
        </p:sp>
        <p:sp>
          <p:nvSpPr>
            <p:cNvPr id="6156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ko-KR" altLang="ko-KR">
                <a:solidFill>
                  <a:schemeClr val="accent2"/>
                </a:solidFill>
              </a:endParaRPr>
            </a:p>
          </p:txBody>
        </p:sp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ko-KR" altLang="ko-KR">
                <a:solidFill>
                  <a:schemeClr val="accent2"/>
                </a:solidFill>
              </a:endParaRPr>
            </a:p>
          </p:txBody>
        </p:sp>
      </p:grpSp>
      <p:sp>
        <p:nvSpPr>
          <p:cNvPr id="4101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4102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616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ko-KR" altLang="ko-KR"/>
          </a:p>
        </p:txBody>
      </p:sp>
      <p:pic>
        <p:nvPicPr>
          <p:cNvPr id="17" name="Picture 16" descr="UMKC.jp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061007" y="0"/>
            <a:ext cx="1082993" cy="437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0"/>
        </a:buClr>
        <a:buSzPct val="60000"/>
        <a:buFont typeface="Wingdings" charset="2"/>
        <a:buChar char="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0"/>
        </a:buClr>
        <a:buSzPct val="60000"/>
        <a:buFont typeface="Wingdings" charset="2"/>
        <a:buChar char="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://ops.fhwa.dot.gov/publications/tt_reliability/long_descriptions/Figure1.htm#Fig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://ops.fhwa.dot.gov/publications/tt_reliability/long_descriptions/Figure3.ht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0098" y="946694"/>
            <a:ext cx="7106728" cy="1752600"/>
          </a:xfrm>
        </p:spPr>
        <p:txBody>
          <a:bodyPr anchor="ctr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Estimating the Effects of Operational Strategies on </a:t>
            </a:r>
            <a:r>
              <a:rPr lang="en-US" sz="2800" b="1" dirty="0">
                <a:solidFill>
                  <a:srgbClr val="FF0000"/>
                </a:solidFill>
              </a:rPr>
              <a:t>Travel-Time Reliability </a:t>
            </a:r>
            <a:r>
              <a:rPr lang="en-US" sz="2800" b="1" dirty="0">
                <a:solidFill>
                  <a:schemeClr val="bg1"/>
                </a:solidFill>
              </a:rPr>
              <a:t>for Smart Mobility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2" descr="C:\Documents and Settings\kdhw5\Desktop\UMKC Log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88"/>
          <a:stretch/>
        </p:blipFill>
        <p:spPr bwMode="auto">
          <a:xfrm>
            <a:off x="7683023" y="48441"/>
            <a:ext cx="12192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3810000"/>
            <a:ext cx="8458200" cy="2057400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sz="2000" b="1" u="sng" dirty="0"/>
              <a:t>Eil </a:t>
            </a:r>
            <a:r>
              <a:rPr lang="en-US" sz="2000" b="1" u="sng" dirty="0" smtClean="0"/>
              <a:t>Kwon </a:t>
            </a:r>
            <a:r>
              <a:rPr lang="en-US" sz="2000" b="1" dirty="0" smtClean="0"/>
              <a:t>and </a:t>
            </a:r>
            <a:r>
              <a:rPr lang="en-US" sz="2000" b="1" dirty="0" err="1"/>
              <a:t>Chongmyung</a:t>
            </a:r>
            <a:r>
              <a:rPr lang="en-US" sz="2000" b="1" dirty="0"/>
              <a:t> </a:t>
            </a:r>
            <a:r>
              <a:rPr lang="en-US" sz="2000" b="1" dirty="0" smtClean="0"/>
              <a:t>Park</a:t>
            </a:r>
          </a:p>
          <a:p>
            <a:pPr algn="ctr"/>
            <a:endParaRPr lang="en-US" sz="2000" b="1" dirty="0" smtClean="0"/>
          </a:p>
          <a:p>
            <a:pPr algn="ctr"/>
            <a:r>
              <a:rPr lang="en-US" sz="20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University of Minnesota Duluth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 smtClean="0"/>
              <a:t>Avinash </a:t>
            </a:r>
            <a:r>
              <a:rPr lang="en-US" sz="2000" b="1" dirty="0"/>
              <a:t>Sankarasetty, Kaushik  Ayinala, </a:t>
            </a:r>
            <a:r>
              <a:rPr lang="en-US" sz="2000" b="1" dirty="0" smtClean="0"/>
              <a:t>and Sejun Song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School </a:t>
            </a:r>
            <a:r>
              <a:rPr lang="en-US" sz="20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of Computer and Engineering (SCE)</a:t>
            </a:r>
          </a:p>
          <a:p>
            <a:pPr algn="ctr"/>
            <a:r>
              <a:rPr lang="en-US" sz="20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University of Missouri - Kansas City, USA</a:t>
            </a:r>
          </a:p>
          <a:p>
            <a:pPr algn="ctr"/>
            <a:endParaRPr lang="en-US" sz="16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12643"/>
            <a:ext cx="1219200" cy="7976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t="20000" b="14999"/>
          <a:stretch/>
        </p:blipFill>
        <p:spPr>
          <a:xfrm>
            <a:off x="152400" y="152400"/>
            <a:ext cx="1371600" cy="8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2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sz="3600" dirty="0" err="1" smtClean="0"/>
              <a:t>TeTRES</a:t>
            </a:r>
            <a:r>
              <a:rPr lang="en-US" sz="3600" dirty="0" smtClean="0"/>
              <a:t> System Architecture</a:t>
            </a:r>
            <a:endParaRPr lang="en-US" sz="3600" i="1" dirty="0"/>
          </a:p>
        </p:txBody>
      </p:sp>
      <p:sp>
        <p:nvSpPr>
          <p:cNvPr id="3" name="Rectangle 2"/>
          <p:cNvSpPr/>
          <p:nvPr/>
        </p:nvSpPr>
        <p:spPr>
          <a:xfrm>
            <a:off x="381000" y="6124649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Identifying the Effects of Individual or Combined Factors on Reliability</a:t>
            </a:r>
          </a:p>
          <a:p>
            <a:r>
              <a:rPr lang="en-US" i="1" dirty="0"/>
              <a:t>  =&gt; Critical in Developing Effective Operations/Planning Strategies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2999"/>
            <a:ext cx="6248400" cy="49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5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37408" y="582283"/>
            <a:ext cx="8610600" cy="533400"/>
          </a:xfrm>
        </p:spPr>
        <p:txBody>
          <a:bodyPr>
            <a:noAutofit/>
          </a:bodyPr>
          <a:lstStyle/>
          <a:p>
            <a:r>
              <a:rPr lang="en-US" sz="3200" dirty="0"/>
              <a:t>Travel-Time Reliability Estimation Client Panel</a:t>
            </a:r>
            <a:endParaRPr lang="en-US" sz="32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8858227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6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8534400" cy="5334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Applying Unexpected </a:t>
            </a:r>
            <a:r>
              <a:rPr lang="en-US" sz="3600" dirty="0"/>
              <a:t>Conditions </a:t>
            </a:r>
            <a:r>
              <a:rPr lang="en-US" sz="3600" dirty="0" smtClean="0"/>
              <a:t>to </a:t>
            </a:r>
            <a:r>
              <a:rPr lang="en-US" sz="3600" dirty="0"/>
              <a:t>Reliability</a:t>
            </a:r>
            <a:endParaRPr lang="en-US" sz="36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454" y="1295400"/>
            <a:ext cx="6064346" cy="549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7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EED5-5B48-4D71-AD3B-348D035244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0" y="381000"/>
            <a:ext cx="367436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2"/>
                </a:solidFill>
              </a:rPr>
              <a:t>Case Studies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436" y="1828800"/>
            <a:ext cx="8517194" cy="41934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i="1" dirty="0" err="1" smtClean="0">
                <a:cs typeface="Times New Roman" panose="02020603050405020304" pitchFamily="18" charset="0"/>
              </a:rPr>
              <a:t>TeTRES</a:t>
            </a:r>
            <a:r>
              <a:rPr lang="en-US" sz="3200" i="1" dirty="0" smtClean="0">
                <a:cs typeface="Times New Roman" panose="02020603050405020304" pitchFamily="18" charset="0"/>
              </a:rPr>
              <a:t> case studies on Minnesota Network to estimate </a:t>
            </a:r>
            <a:r>
              <a:rPr lang="en-US" sz="3200" i="1" dirty="0">
                <a:cs typeface="Times New Roman" panose="02020603050405020304" pitchFamily="18" charset="0"/>
              </a:rPr>
              <a:t>e</a:t>
            </a:r>
            <a:r>
              <a:rPr lang="en-US" sz="3200" i="1" dirty="0" smtClean="0">
                <a:cs typeface="Times New Roman" panose="02020603050405020304" pitchFamily="18" charset="0"/>
              </a:rPr>
              <a:t>ffects of operational </a:t>
            </a:r>
            <a:r>
              <a:rPr lang="en-US" sz="3200" i="1" dirty="0">
                <a:cs typeface="Times New Roman" panose="02020603050405020304" pitchFamily="18" charset="0"/>
              </a:rPr>
              <a:t>c</a:t>
            </a:r>
            <a:r>
              <a:rPr lang="en-US" sz="3200" i="1" dirty="0" smtClean="0">
                <a:cs typeface="Times New Roman" panose="02020603050405020304" pitchFamily="18" charset="0"/>
              </a:rPr>
              <a:t>hanges on reliability measures</a:t>
            </a:r>
          </a:p>
          <a:p>
            <a:endParaRPr lang="en-US" sz="3200" i="1" dirty="0"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i="1" dirty="0" smtClean="0">
                <a:cs typeface="Times New Roman" panose="02020603050405020304" pitchFamily="18" charset="0"/>
              </a:rPr>
              <a:t>Case 1: Effects of adaptive </a:t>
            </a:r>
            <a:r>
              <a:rPr lang="en-US" sz="2400" i="1" dirty="0">
                <a:cs typeface="Times New Roman" panose="02020603050405020304" pitchFamily="18" charset="0"/>
              </a:rPr>
              <a:t>r</a:t>
            </a:r>
            <a:r>
              <a:rPr lang="en-US" sz="2400" i="1" dirty="0" smtClean="0">
                <a:cs typeface="Times New Roman" panose="02020603050405020304" pitchFamily="18" charset="0"/>
              </a:rPr>
              <a:t>amp </a:t>
            </a:r>
            <a:r>
              <a:rPr lang="en-US" sz="2400" i="1" dirty="0">
                <a:cs typeface="Times New Roman" panose="02020603050405020304" pitchFamily="18" charset="0"/>
              </a:rPr>
              <a:t>m</a:t>
            </a:r>
            <a:r>
              <a:rPr lang="en-US" sz="2400" i="1" dirty="0" smtClean="0">
                <a:cs typeface="Times New Roman" panose="02020603050405020304" pitchFamily="18" charset="0"/>
              </a:rPr>
              <a:t>etering </a:t>
            </a:r>
            <a:r>
              <a:rPr lang="en-US" sz="2400" i="1" dirty="0">
                <a:cs typeface="Times New Roman" panose="02020603050405020304" pitchFamily="18" charset="0"/>
              </a:rPr>
              <a:t>s</a:t>
            </a:r>
            <a:r>
              <a:rPr lang="en-US" sz="2400" i="1" dirty="0" smtClean="0">
                <a:cs typeface="Times New Roman" panose="02020603050405020304" pitchFamily="18" charset="0"/>
              </a:rPr>
              <a:t>trategy on </a:t>
            </a:r>
            <a:r>
              <a:rPr lang="en-US" sz="2400" i="1" dirty="0">
                <a:cs typeface="Times New Roman" panose="02020603050405020304" pitchFamily="18" charset="0"/>
              </a:rPr>
              <a:t>c</a:t>
            </a:r>
            <a:r>
              <a:rPr lang="en-US" sz="2400" i="1" dirty="0" smtClean="0">
                <a:cs typeface="Times New Roman" panose="02020603050405020304" pitchFamily="18" charset="0"/>
              </a:rPr>
              <a:t>orridor </a:t>
            </a:r>
            <a:r>
              <a:rPr lang="en-US" sz="2400" i="1" dirty="0">
                <a:cs typeface="Times New Roman" panose="02020603050405020304" pitchFamily="18" charset="0"/>
              </a:rPr>
              <a:t>r</a:t>
            </a:r>
            <a:r>
              <a:rPr lang="en-US" sz="2400" i="1" dirty="0" smtClean="0">
                <a:cs typeface="Times New Roman" panose="02020603050405020304" pitchFamily="18" charset="0"/>
              </a:rPr>
              <a:t>eliability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i="1" dirty="0" smtClean="0">
                <a:cs typeface="Times New Roman" panose="02020603050405020304" pitchFamily="18" charset="0"/>
              </a:rPr>
              <a:t>Case 2: Effects of aggressive </a:t>
            </a:r>
            <a:r>
              <a:rPr lang="en-US" sz="2400" i="1" dirty="0">
                <a:cs typeface="Times New Roman" panose="02020603050405020304" pitchFamily="18" charset="0"/>
              </a:rPr>
              <a:t>i</a:t>
            </a:r>
            <a:r>
              <a:rPr lang="en-US" sz="2400" i="1" dirty="0" smtClean="0">
                <a:cs typeface="Times New Roman" panose="02020603050405020304" pitchFamily="18" charset="0"/>
              </a:rPr>
              <a:t>ncident </a:t>
            </a:r>
            <a:r>
              <a:rPr lang="en-US" sz="2400" i="1" dirty="0">
                <a:cs typeface="Times New Roman" panose="02020603050405020304" pitchFamily="18" charset="0"/>
              </a:rPr>
              <a:t>m</a:t>
            </a:r>
            <a:r>
              <a:rPr lang="en-US" sz="2400" i="1" dirty="0" smtClean="0">
                <a:cs typeface="Times New Roman" panose="02020603050405020304" pitchFamily="18" charset="0"/>
              </a:rPr>
              <a:t>anagement on </a:t>
            </a:r>
            <a:r>
              <a:rPr lang="en-US" sz="2400" i="1" dirty="0">
                <a:cs typeface="Times New Roman" panose="02020603050405020304" pitchFamily="18" charset="0"/>
              </a:rPr>
              <a:t>c</a:t>
            </a:r>
            <a:r>
              <a:rPr lang="en-US" sz="2400" i="1" dirty="0" smtClean="0">
                <a:cs typeface="Times New Roman" panose="02020603050405020304" pitchFamily="18" charset="0"/>
              </a:rPr>
              <a:t>orridor / network </a:t>
            </a:r>
            <a:r>
              <a:rPr lang="en-US" sz="2400" i="1" dirty="0">
                <a:cs typeface="Times New Roman" panose="02020603050405020304" pitchFamily="18" charset="0"/>
              </a:rPr>
              <a:t>r</a:t>
            </a:r>
            <a:r>
              <a:rPr lang="en-US" sz="2400" i="1" dirty="0" smtClean="0">
                <a:cs typeface="Times New Roman" panose="02020603050405020304" pitchFamily="18" charset="0"/>
              </a:rPr>
              <a:t>eliability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sz="2500" i="1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44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EED5-5B48-4D71-AD3B-348D035244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31730"/>
            <a:ext cx="3581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" t="6763" r="4054" b="2441"/>
          <a:stretch>
            <a:fillRect/>
          </a:stretch>
        </p:blipFill>
        <p:spPr bwMode="auto">
          <a:xfrm>
            <a:off x="2819400" y="2101970"/>
            <a:ext cx="6324600" cy="3881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6058" y="1181942"/>
            <a:ext cx="818454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Effects of Adaptive Ramp Metering on Corridor Reliability </a:t>
            </a:r>
          </a:p>
          <a:p>
            <a:r>
              <a:rPr lang="en-US" sz="2000" dirty="0" smtClean="0"/>
              <a:t>(169 SB, Twin Cities, Minnesota)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05200" y="6329461"/>
            <a:ext cx="48006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* Planning Time Index = 95</a:t>
            </a:r>
            <a:r>
              <a:rPr lang="en-US" sz="1400" i="1" baseline="30000" dirty="0" smtClean="0"/>
              <a:t>th</a:t>
            </a:r>
            <a:r>
              <a:rPr lang="en-US" sz="1400" i="1" dirty="0" smtClean="0"/>
              <a:t> %</a:t>
            </a:r>
            <a:r>
              <a:rPr lang="en-US" sz="1400" i="1" dirty="0" err="1" smtClean="0"/>
              <a:t>ile</a:t>
            </a:r>
            <a:r>
              <a:rPr lang="en-US" sz="1400" i="1" dirty="0" smtClean="0"/>
              <a:t> TT / Free-Flow TT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5696" y="393709"/>
            <a:ext cx="702716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2"/>
                </a:solidFill>
              </a:rPr>
              <a:t>Case 1: Ramp metering effect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810000" y="4191000"/>
            <a:ext cx="5257800" cy="7620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24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EED5-5B48-4D71-AD3B-348D035244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9383" y="1600200"/>
            <a:ext cx="3276600" cy="10059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</a:t>
            </a:r>
            <a:r>
              <a:rPr lang="en-US" sz="2000" dirty="0" smtClean="0"/>
              <a:t>orridor </a:t>
            </a:r>
            <a:r>
              <a:rPr lang="en-US" sz="2000" dirty="0"/>
              <a:t>r</a:t>
            </a:r>
            <a:r>
              <a:rPr lang="en-US" sz="2000" dirty="0" smtClean="0"/>
              <a:t>eliability during 2018 Super-Bowl Period, Minneapolis, Minnesota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15686" b="10000"/>
          <a:stretch/>
        </p:blipFill>
        <p:spPr>
          <a:xfrm>
            <a:off x="266700" y="3429000"/>
            <a:ext cx="3276600" cy="28956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143000" y="4277409"/>
            <a:ext cx="914401" cy="104685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905" y="1079403"/>
            <a:ext cx="5112589" cy="288299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065" y="3927894"/>
            <a:ext cx="5191570" cy="293010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246572" y="554944"/>
            <a:ext cx="88773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2"/>
                </a:solidFill>
              </a:rPr>
              <a:t>Case 2</a:t>
            </a:r>
            <a:r>
              <a:rPr lang="en-US" sz="3200" dirty="0">
                <a:solidFill>
                  <a:schemeClr val="bg2"/>
                </a:solidFill>
              </a:rPr>
              <a:t>: Aggressive </a:t>
            </a:r>
            <a:r>
              <a:rPr lang="en-US" sz="3200" dirty="0" smtClean="0">
                <a:solidFill>
                  <a:schemeClr val="bg2"/>
                </a:solidFill>
              </a:rPr>
              <a:t>incident management effect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267200" y="1917839"/>
            <a:ext cx="2152650" cy="141557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068791" y="4800836"/>
            <a:ext cx="2305050" cy="177198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15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EED5-5B48-4D71-AD3B-348D035244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2283" r="3830" b="2803"/>
          <a:stretch>
            <a:fillRect/>
          </a:stretch>
        </p:blipFill>
        <p:spPr bwMode="auto">
          <a:xfrm>
            <a:off x="3446971" y="1295400"/>
            <a:ext cx="5638800" cy="48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64" y="2504755"/>
            <a:ext cx="3233288" cy="359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6700" y="1295400"/>
            <a:ext cx="315439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Network-wide Reliability Variations during Super-Bowl Period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700" y="562838"/>
            <a:ext cx="88773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2"/>
                </a:solidFill>
              </a:rPr>
              <a:t>Case 2</a:t>
            </a:r>
            <a:r>
              <a:rPr lang="en-US" sz="3200" dirty="0">
                <a:solidFill>
                  <a:schemeClr val="bg2"/>
                </a:solidFill>
              </a:rPr>
              <a:t>: Aggressive </a:t>
            </a:r>
            <a:r>
              <a:rPr lang="en-US" sz="3200" dirty="0" smtClean="0">
                <a:solidFill>
                  <a:schemeClr val="bg2"/>
                </a:solidFill>
              </a:rPr>
              <a:t>incident management effect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629400" y="2971801"/>
            <a:ext cx="1143000" cy="13716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3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EED5-5B48-4D71-AD3B-348D035244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1752600"/>
            <a:ext cx="82296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Full automation of data input process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e.g., work-zone lane-configuration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Identification and modeling of causal relationships between reliability and geometric/operational changes on a corridor and network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Development of measures for corridor/network-wide operational resiliency  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3000" y="409595"/>
            <a:ext cx="5955823" cy="53340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600" kern="0" dirty="0" smtClean="0"/>
              <a:t>Work in Progress</a:t>
            </a:r>
            <a:endParaRPr lang="en-US" sz="3600" i="1" kern="0" dirty="0"/>
          </a:p>
        </p:txBody>
      </p:sp>
    </p:spTree>
    <p:extLst>
      <p:ext uri="{BB962C8B-B14F-4D97-AF65-F5344CB8AC3E}">
        <p14:creationId xmlns:p14="http://schemas.microsoft.com/office/powerpoint/2010/main" val="385008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075" y="685800"/>
            <a:ext cx="8229600" cy="533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Outline</a:t>
            </a:r>
            <a:endParaRPr lang="en-US" sz="3600" i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64075" y="1828800"/>
            <a:ext cx="8451325" cy="434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j-lt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j-lt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800" dirty="0"/>
              <a:t>Background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Research </a:t>
            </a:r>
            <a:r>
              <a:rPr lang="en-US" sz="2800" dirty="0"/>
              <a:t>Objectives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Development </a:t>
            </a:r>
            <a:r>
              <a:rPr lang="en-US" sz="2800" dirty="0"/>
              <a:t>of </a:t>
            </a:r>
            <a:r>
              <a:rPr lang="en-US" sz="2800" dirty="0">
                <a:solidFill>
                  <a:srgbClr val="FF0000"/>
                </a:solidFill>
              </a:rPr>
              <a:t>T</a:t>
            </a:r>
            <a:r>
              <a:rPr lang="en-US" sz="2800" dirty="0"/>
              <a:t>rav</a:t>
            </a:r>
            <a:r>
              <a:rPr lang="en-US" sz="2800" dirty="0">
                <a:solidFill>
                  <a:srgbClr val="FF0000"/>
                </a:solidFill>
              </a:rPr>
              <a:t>e</a:t>
            </a:r>
            <a:r>
              <a:rPr lang="en-US" sz="2800" dirty="0"/>
              <a:t>l-</a:t>
            </a:r>
            <a:r>
              <a:rPr lang="en-US" sz="2800" dirty="0">
                <a:solidFill>
                  <a:srgbClr val="FF0000"/>
                </a:solidFill>
              </a:rPr>
              <a:t>T</a:t>
            </a:r>
            <a:r>
              <a:rPr lang="en-US" sz="2800" dirty="0"/>
              <a:t>ime </a:t>
            </a:r>
            <a:r>
              <a:rPr lang="en-US" sz="2800" dirty="0">
                <a:solidFill>
                  <a:srgbClr val="FF0000"/>
                </a:solidFill>
              </a:rPr>
              <a:t>R</a:t>
            </a:r>
            <a:r>
              <a:rPr lang="en-US" sz="2800" dirty="0"/>
              <a:t>eliability </a:t>
            </a:r>
            <a:r>
              <a:rPr lang="en-US" sz="2800" dirty="0" smtClean="0">
                <a:solidFill>
                  <a:srgbClr val="FF0000"/>
                </a:solidFill>
              </a:rPr>
              <a:t>E</a:t>
            </a:r>
            <a:r>
              <a:rPr lang="en-US" sz="2800" dirty="0" smtClean="0"/>
              <a:t>stimation </a:t>
            </a:r>
            <a:r>
              <a:rPr lang="en-US" sz="2800" dirty="0" smtClean="0">
                <a:solidFill>
                  <a:srgbClr val="FF0000"/>
                </a:solidFill>
              </a:rPr>
              <a:t>S</a:t>
            </a:r>
            <a:r>
              <a:rPr lang="en-US" sz="2800" dirty="0" smtClean="0"/>
              <a:t>ystem </a:t>
            </a:r>
            <a:r>
              <a:rPr lang="en-US" sz="2800" dirty="0"/>
              <a:t>(</a:t>
            </a:r>
            <a:r>
              <a:rPr lang="en-US" sz="2800" dirty="0" err="1">
                <a:solidFill>
                  <a:srgbClr val="FF0000"/>
                </a:solidFill>
              </a:rPr>
              <a:t>TeTRES</a:t>
            </a:r>
            <a:r>
              <a:rPr lang="en-US" sz="2800" dirty="0"/>
              <a:t>)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err="1" smtClean="0"/>
              <a:t>TeTRES</a:t>
            </a:r>
            <a:r>
              <a:rPr lang="en-US" sz="2800" dirty="0" smtClean="0"/>
              <a:t> Case Studies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Future </a:t>
            </a:r>
            <a:r>
              <a:rPr lang="en-US" sz="2800" dirty="0"/>
              <a:t>Work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05067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36648" y="1256949"/>
            <a:ext cx="4340352" cy="52322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Smart City Infrastructures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279971"/>
            <a:ext cx="1600200" cy="83099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2"/>
                </a:solidFill>
              </a:rPr>
              <a:t>Smart </a:t>
            </a:r>
          </a:p>
          <a:p>
            <a:pPr algn="ctr"/>
            <a:r>
              <a:rPr lang="en-US" sz="2400" b="1" dirty="0" smtClean="0">
                <a:solidFill>
                  <a:schemeClr val="bg2"/>
                </a:solidFill>
              </a:rPr>
              <a:t>Mobility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4712" y="2294103"/>
            <a:ext cx="1447800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Smart</a:t>
            </a:r>
          </a:p>
          <a:p>
            <a:pPr algn="ctr"/>
            <a:r>
              <a:rPr lang="en-US" sz="2400" dirty="0" smtClean="0"/>
              <a:t>Utilities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7416" y="2279970"/>
            <a:ext cx="1447800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Smart</a:t>
            </a:r>
          </a:p>
          <a:p>
            <a:pPr algn="ctr"/>
            <a:r>
              <a:rPr lang="en-US" sz="2400" dirty="0" smtClean="0"/>
              <a:t>Buildings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70600" y="2279971"/>
            <a:ext cx="1981200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Smart</a:t>
            </a:r>
          </a:p>
          <a:p>
            <a:pPr algn="ctr"/>
            <a:r>
              <a:rPr lang="en-US" sz="2400" dirty="0" smtClean="0"/>
              <a:t>Governance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1" y="3588534"/>
            <a:ext cx="7137399" cy="83099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/>
                </a:solidFill>
              </a:rPr>
              <a:t>Efficient, Safe and Environmentally Friendly Mobility Service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54440" y="4963180"/>
            <a:ext cx="513696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2"/>
                </a:solidFill>
              </a:rPr>
              <a:t>A ‘</a:t>
            </a:r>
            <a:r>
              <a:rPr lang="en-US" sz="2400" i="1" dirty="0" smtClean="0">
                <a:solidFill>
                  <a:srgbClr val="FF0000"/>
                </a:solidFill>
              </a:rPr>
              <a:t>Reliable</a:t>
            </a:r>
            <a:r>
              <a:rPr lang="en-US" sz="2400" i="1" dirty="0" smtClean="0">
                <a:solidFill>
                  <a:schemeClr val="bg2"/>
                </a:solidFill>
              </a:rPr>
              <a:t>’ Roadway Network</a:t>
            </a:r>
          </a:p>
        </p:txBody>
      </p:sp>
      <p:sp>
        <p:nvSpPr>
          <p:cNvPr id="10" name="Down Arrow 9"/>
          <p:cNvSpPr/>
          <p:nvPr/>
        </p:nvSpPr>
        <p:spPr>
          <a:xfrm>
            <a:off x="4229100" y="4495800"/>
            <a:ext cx="342900" cy="542544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078302" y="2008700"/>
            <a:ext cx="6019800" cy="1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4" idx="0"/>
          </p:cNvCxnSpPr>
          <p:nvPr/>
        </p:nvCxnSpPr>
        <p:spPr>
          <a:xfrm flipH="1">
            <a:off x="1104900" y="2001328"/>
            <a:ext cx="5032" cy="27864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5" idx="0"/>
          </p:cNvCxnSpPr>
          <p:nvPr/>
        </p:nvCxnSpPr>
        <p:spPr>
          <a:xfrm>
            <a:off x="3118612" y="2008700"/>
            <a:ext cx="0" cy="28540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6" idx="0"/>
          </p:cNvCxnSpPr>
          <p:nvPr/>
        </p:nvCxnSpPr>
        <p:spPr>
          <a:xfrm>
            <a:off x="4941316" y="2008700"/>
            <a:ext cx="0" cy="27127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061200" y="2008700"/>
            <a:ext cx="0" cy="27127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" idx="2"/>
          </p:cNvCxnSpPr>
          <p:nvPr/>
        </p:nvCxnSpPr>
        <p:spPr>
          <a:xfrm>
            <a:off x="4235704" y="1780169"/>
            <a:ext cx="0" cy="23878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1800" y="5765845"/>
            <a:ext cx="85090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‘</a:t>
            </a:r>
            <a:r>
              <a:rPr lang="en-US" sz="2400" b="1" dirty="0" smtClean="0">
                <a:solidFill>
                  <a:srgbClr val="FF0000"/>
                </a:solidFill>
              </a:rPr>
              <a:t>Travel-Time Reliability</a:t>
            </a:r>
            <a:r>
              <a:rPr lang="en-US" sz="2400" dirty="0" smtClean="0"/>
              <a:t>’ =&gt; A Key Performance Measure of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     </a:t>
            </a:r>
            <a:r>
              <a:rPr lang="en-US" sz="2400" dirty="0" smtClean="0">
                <a:solidFill>
                  <a:srgbClr val="FF0000"/>
                </a:solidFill>
              </a:rPr>
              <a:t>Smart Mobility </a:t>
            </a:r>
            <a:r>
              <a:rPr lang="en-US" sz="2400" dirty="0" smtClean="0"/>
              <a:t>Service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078302" y="373034"/>
            <a:ext cx="8229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600" kern="0" dirty="0"/>
              <a:t>Background</a:t>
            </a:r>
            <a:endParaRPr lang="en-US" sz="3600" i="1" kern="0" dirty="0"/>
          </a:p>
        </p:txBody>
      </p:sp>
      <p:cxnSp>
        <p:nvCxnSpPr>
          <p:cNvPr id="34" name="Elbow Connector 33"/>
          <p:cNvCxnSpPr>
            <a:stCxn id="4" idx="2"/>
            <a:endCxn id="8" idx="0"/>
          </p:cNvCxnSpPr>
          <p:nvPr/>
        </p:nvCxnSpPr>
        <p:spPr bwMode="auto">
          <a:xfrm rot="16200000" flipH="1">
            <a:off x="2555217" y="1660650"/>
            <a:ext cx="477566" cy="3378201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1700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4468" y="1334812"/>
            <a:ext cx="8828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/>
              <a:t>Most travelers are less tolerant of </a:t>
            </a:r>
            <a:r>
              <a:rPr lang="en-US" sz="2000" i="1" u="sng" dirty="0"/>
              <a:t>unexpected delays </a:t>
            </a:r>
            <a:r>
              <a:rPr lang="en-US" sz="2000" i="1" dirty="0" smtClean="0"/>
              <a:t>and tend </a:t>
            </a:r>
            <a:r>
              <a:rPr lang="en-US" sz="2000" i="1" dirty="0"/>
              <a:t>to remember the few bad days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 smtClean="0"/>
              <a:t>Most </a:t>
            </a:r>
            <a:r>
              <a:rPr lang="en-US" sz="2000" i="1" dirty="0"/>
              <a:t>c</a:t>
            </a:r>
            <a:r>
              <a:rPr lang="en-US" sz="2000" i="1" dirty="0" smtClean="0"/>
              <a:t>oncern of travelers, </a:t>
            </a:r>
            <a:r>
              <a:rPr lang="en-US" sz="2000" i="1" dirty="0" smtClean="0">
                <a:solidFill>
                  <a:srgbClr val="FF0000"/>
                </a:solidFill>
              </a:rPr>
              <a:t>cannot </a:t>
            </a:r>
            <a:r>
              <a:rPr lang="en-US" sz="2000" i="1" dirty="0" smtClean="0"/>
              <a:t>be measured by simple ‘</a:t>
            </a:r>
            <a:r>
              <a:rPr lang="en-US" sz="2000" i="1" u="sng" dirty="0" smtClean="0">
                <a:solidFill>
                  <a:srgbClr val="FF0000"/>
                </a:solidFill>
              </a:rPr>
              <a:t>Average</a:t>
            </a:r>
            <a:r>
              <a:rPr lang="en-US" sz="2000" i="1" dirty="0" smtClean="0"/>
              <a:t>’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523517" y="6552198"/>
            <a:ext cx="262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Source: FHWA, US DOT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66800" y="456966"/>
            <a:ext cx="8229600" cy="533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Average Travel Time</a:t>
            </a:r>
            <a:endParaRPr lang="en-US" sz="3600" i="1" dirty="0"/>
          </a:p>
        </p:txBody>
      </p:sp>
      <p:grpSp>
        <p:nvGrpSpPr>
          <p:cNvPr id="3" name="Group 2"/>
          <p:cNvGrpSpPr/>
          <p:nvPr/>
        </p:nvGrpSpPr>
        <p:grpSpPr>
          <a:xfrm>
            <a:off x="228600" y="2503819"/>
            <a:ext cx="3203090" cy="2534673"/>
            <a:chOff x="62845" y="4113361"/>
            <a:chExt cx="3203090" cy="2534673"/>
          </a:xfrm>
        </p:grpSpPr>
        <p:pic>
          <p:nvPicPr>
            <p:cNvPr id="6" name="Picture 5" descr="This figure shows two line charts, each depicting travel time over a year.">
              <a:hlinkClick r:id="rId2"/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3" r="62328" b="18732"/>
            <a:stretch/>
          </p:blipFill>
          <p:spPr bwMode="auto">
            <a:xfrm>
              <a:off x="64190" y="4113361"/>
              <a:ext cx="3200400" cy="2514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/>
            <p:cNvSpPr txBox="1"/>
            <p:nvPr/>
          </p:nvSpPr>
          <p:spPr>
            <a:xfrm>
              <a:off x="751335" y="4267200"/>
              <a:ext cx="25146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i="1" dirty="0" smtClean="0"/>
                <a:t>How traffic conditions have been communicated</a:t>
              </a:r>
              <a:endParaRPr lang="en-US" sz="1400" b="1" i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1060" y="5149865"/>
              <a:ext cx="168481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i="1" dirty="0" smtClean="0"/>
                <a:t>Annual average</a:t>
              </a:r>
              <a:endParaRPr lang="en-US" sz="1400" b="1" i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45" y="5149865"/>
              <a:ext cx="65129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/>
                <a:t>Travel Time</a:t>
              </a:r>
              <a:endParaRPr lang="en-US" sz="1200" b="1" i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4139" y="6371035"/>
              <a:ext cx="231217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/>
                <a:t>Jan               July            Dec</a:t>
              </a:r>
              <a:endParaRPr lang="en-US" sz="1200" b="1" i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614320" y="2590800"/>
            <a:ext cx="4360357" cy="2514600"/>
            <a:chOff x="3977878" y="4037598"/>
            <a:chExt cx="4360357" cy="2514600"/>
          </a:xfrm>
        </p:grpSpPr>
        <p:pic>
          <p:nvPicPr>
            <p:cNvPr id="11" name="Picture 10" descr="This figure shows two line charts, each depicting travel time over a year.">
              <a:hlinkClick r:id="rId2"/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57" t="3375" r="9224" b="18821"/>
            <a:stretch/>
          </p:blipFill>
          <p:spPr bwMode="auto">
            <a:xfrm>
              <a:off x="3977878" y="4037598"/>
              <a:ext cx="3733801" cy="2514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4716621" y="4107066"/>
              <a:ext cx="259080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0000FF"/>
                  </a:solidFill>
                </a:rPr>
                <a:t>What travelers experience …</a:t>
              </a:r>
              <a:endParaRPr lang="en-US" sz="1200" b="1" i="1" dirty="0">
                <a:solidFill>
                  <a:srgbClr val="0000FF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46357" y="4304227"/>
              <a:ext cx="169187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0000FF"/>
                  </a:solidFill>
                </a:rPr>
                <a:t>… and what they remember</a:t>
              </a:r>
              <a:endParaRPr lang="en-US" sz="1200" b="1" i="1" dirty="0">
                <a:solidFill>
                  <a:srgbClr val="0000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51266" y="5702183"/>
              <a:ext cx="16764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0000FF"/>
                  </a:solidFill>
                </a:rPr>
                <a:t>Travel times vary greatly day-to-day</a:t>
              </a:r>
              <a:endParaRPr lang="en-US" sz="1200" b="1" i="1" dirty="0">
                <a:solidFill>
                  <a:srgbClr val="0000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91294" y="6270353"/>
              <a:ext cx="231217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0000FF"/>
                  </a:solidFill>
                </a:rPr>
                <a:t>Jan               July            Dec</a:t>
              </a:r>
              <a:endParaRPr lang="en-US" sz="1200" b="1" i="1" dirty="0">
                <a:solidFill>
                  <a:srgbClr val="0000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996906" y="5024735"/>
              <a:ext cx="65129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0000FF"/>
                  </a:solidFill>
                </a:rPr>
                <a:t>Travel Time</a:t>
              </a:r>
              <a:endParaRPr lang="en-US" sz="1200" b="1" i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4" name="Right Arrow 3"/>
          <p:cNvSpPr/>
          <p:nvPr/>
        </p:nvSpPr>
        <p:spPr bwMode="auto">
          <a:xfrm>
            <a:off x="3658272" y="3620662"/>
            <a:ext cx="685800" cy="405385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3958" y="5458321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i="1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Travel Time </a:t>
            </a:r>
            <a:r>
              <a:rPr lang="en-US" b="1" i="1" dirty="0" smtClean="0">
                <a:solidFill>
                  <a:srgbClr val="FF0000"/>
                </a:solidFill>
              </a:rPr>
              <a:t>Reliability </a:t>
            </a:r>
            <a:r>
              <a:rPr lang="en-US" b="1" i="1" dirty="0" smtClean="0"/>
              <a:t>presents the </a:t>
            </a:r>
            <a:r>
              <a:rPr lang="en-US" b="1" i="1" u="sng" dirty="0" smtClean="0">
                <a:solidFill>
                  <a:srgbClr val="FF0000"/>
                </a:solidFill>
              </a:rPr>
              <a:t>consistency</a:t>
            </a:r>
            <a:r>
              <a:rPr lang="en-US" b="1" i="1" dirty="0" smtClean="0"/>
              <a:t> </a:t>
            </a:r>
            <a:r>
              <a:rPr lang="en-US" b="1" i="1" dirty="0"/>
              <a:t>or </a:t>
            </a:r>
            <a:r>
              <a:rPr lang="en-US" b="1" i="1" u="sng" dirty="0" smtClean="0">
                <a:solidFill>
                  <a:srgbClr val="FF0000"/>
                </a:solidFill>
              </a:rPr>
              <a:t>dependability</a:t>
            </a:r>
            <a:r>
              <a:rPr lang="en-US" b="1" i="1" dirty="0" smtClean="0"/>
              <a:t> </a:t>
            </a:r>
            <a:r>
              <a:rPr lang="en-US" b="1" i="1" dirty="0"/>
              <a:t>in Travel Times, as measured  from day-to-day and/or across different times of the day.”</a:t>
            </a:r>
          </a:p>
        </p:txBody>
      </p:sp>
    </p:spTree>
    <p:extLst>
      <p:ext uri="{BB962C8B-B14F-4D97-AF65-F5344CB8AC3E}">
        <p14:creationId xmlns:p14="http://schemas.microsoft.com/office/powerpoint/2010/main" val="75926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3910" y="1344123"/>
            <a:ext cx="88285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u="sng" dirty="0" smtClean="0"/>
              <a:t>Measures</a:t>
            </a:r>
            <a:r>
              <a:rPr lang="en-US" sz="2000" i="1" dirty="0" smtClean="0"/>
              <a:t> the extent of ‘</a:t>
            </a:r>
            <a:r>
              <a:rPr lang="en-US" sz="2000" i="1" u="sng" dirty="0" smtClean="0"/>
              <a:t>unexpected delay</a:t>
            </a:r>
            <a:r>
              <a:rPr lang="en-US" sz="2000" i="1" dirty="0" smtClean="0"/>
              <a:t>’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u="sng" dirty="0" smtClean="0"/>
              <a:t>Captures</a:t>
            </a:r>
            <a:r>
              <a:rPr lang="en-US" sz="2000" i="1" dirty="0" smtClean="0"/>
              <a:t> the benefit of transportation </a:t>
            </a:r>
            <a:r>
              <a:rPr lang="en-US" sz="2000" i="1" dirty="0"/>
              <a:t>s</a:t>
            </a:r>
            <a:r>
              <a:rPr lang="en-US" sz="2000" i="1" dirty="0" smtClean="0"/>
              <a:t>ystem management/operations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u="sng" dirty="0" smtClean="0"/>
              <a:t>Reflects</a:t>
            </a:r>
            <a:r>
              <a:rPr lang="en-US" sz="2000" i="1" dirty="0" smtClean="0"/>
              <a:t> the improvements of </a:t>
            </a:r>
            <a:r>
              <a:rPr lang="en-US" sz="2000" i="1" u="sng" dirty="0" smtClean="0">
                <a:solidFill>
                  <a:srgbClr val="FF0000"/>
                </a:solidFill>
              </a:rPr>
              <a:t>worst </a:t>
            </a:r>
            <a:r>
              <a:rPr lang="en-US" sz="2000" i="1" u="sng" dirty="0">
                <a:solidFill>
                  <a:srgbClr val="FF0000"/>
                </a:solidFill>
              </a:rPr>
              <a:t>c</a:t>
            </a:r>
            <a:r>
              <a:rPr lang="en-US" sz="2000" i="1" u="sng" dirty="0" smtClean="0">
                <a:solidFill>
                  <a:srgbClr val="FF0000"/>
                </a:solidFill>
              </a:rPr>
              <a:t>onditions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80153" y="6426299"/>
            <a:ext cx="262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Source: FHWA, US DOT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12731" y="429260"/>
            <a:ext cx="8229600" cy="533400"/>
          </a:xfrm>
        </p:spPr>
        <p:txBody>
          <a:bodyPr>
            <a:noAutofit/>
          </a:bodyPr>
          <a:lstStyle/>
          <a:p>
            <a:r>
              <a:rPr lang="en-US" sz="3600" dirty="0"/>
              <a:t>Travel Time Reliability</a:t>
            </a:r>
            <a:endParaRPr lang="en-US" sz="3600" i="1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3810253" y="4287914"/>
            <a:ext cx="685800" cy="405385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2339" y="3098608"/>
            <a:ext cx="3051353" cy="2833115"/>
            <a:chOff x="205702" y="3813350"/>
            <a:chExt cx="3051353" cy="2833115"/>
          </a:xfrm>
        </p:grpSpPr>
        <p:pic>
          <p:nvPicPr>
            <p:cNvPr id="9" name="Picture 8" descr="This figure shows two line charts, each depicting daily travel times over a two-year period, with the first year representing travel times before a traffic management improvement and the second year representing travel times after a traffic management improvement.">
              <a:hlinkClick r:id="rId2"/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695" b="12278"/>
            <a:stretch/>
          </p:blipFill>
          <p:spPr bwMode="auto">
            <a:xfrm>
              <a:off x="361455" y="3813350"/>
              <a:ext cx="2895600" cy="28331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205702" y="5038535"/>
              <a:ext cx="65129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/>
                <a:t>Travel Time</a:t>
              </a:r>
              <a:endParaRPr lang="en-US" sz="1200" b="1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56996" y="6354138"/>
              <a:ext cx="231217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/>
                <a:t>2014              2015          2016</a:t>
              </a:r>
              <a:endParaRPr lang="en-US" sz="1200" b="1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8200" y="3930257"/>
              <a:ext cx="2072615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i="1" dirty="0" smtClean="0">
                  <a:solidFill>
                    <a:srgbClr val="FF0000"/>
                  </a:solidFill>
                </a:rPr>
                <a:t>Small</a:t>
              </a:r>
              <a:r>
                <a:rPr lang="en-US" sz="1400" b="1" i="1" dirty="0" smtClean="0"/>
                <a:t> improvement in </a:t>
              </a:r>
              <a:r>
                <a:rPr lang="en-US" sz="1400" b="1" i="1" dirty="0" smtClean="0">
                  <a:solidFill>
                    <a:srgbClr val="FF0000"/>
                  </a:solidFill>
                </a:rPr>
                <a:t>average</a:t>
              </a:r>
              <a:r>
                <a:rPr lang="en-US" sz="1400" b="1" i="1" dirty="0" smtClean="0"/>
                <a:t> travel times</a:t>
              </a:r>
              <a:endParaRPr lang="en-US" sz="1400" b="1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876800" y="3276600"/>
            <a:ext cx="3415132" cy="2556050"/>
            <a:chOff x="4720163" y="3991342"/>
            <a:chExt cx="3415132" cy="2556050"/>
          </a:xfrm>
        </p:grpSpPr>
        <p:pic>
          <p:nvPicPr>
            <p:cNvPr id="12" name="Picture 11" descr="This figure shows two line charts, each depicting daily travel times over a two-year period, with the first year representing travel times before a traffic management improvement and the second year representing travel times after a traffic management improvement.">
              <a:hlinkClick r:id="rId2"/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51" b="12278"/>
            <a:stretch/>
          </p:blipFill>
          <p:spPr bwMode="auto">
            <a:xfrm>
              <a:off x="4735978" y="3991342"/>
              <a:ext cx="3399317" cy="2556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5487209" y="4048780"/>
              <a:ext cx="2072615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i="1" dirty="0" smtClean="0">
                  <a:solidFill>
                    <a:srgbClr val="0000FF"/>
                  </a:solidFill>
                </a:rPr>
                <a:t>Large improvement in travel time reliability</a:t>
              </a:r>
              <a:endParaRPr lang="en-US" sz="1400" b="1" i="1" dirty="0">
                <a:solidFill>
                  <a:srgbClr val="0000FF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20163" y="5052912"/>
              <a:ext cx="65129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0000FF"/>
                  </a:solidFill>
                </a:rPr>
                <a:t>Travel Time</a:t>
              </a:r>
              <a:endParaRPr lang="en-US" sz="1200" b="1" i="1" dirty="0">
                <a:solidFill>
                  <a:srgbClr val="0000FF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49215" y="6248401"/>
              <a:ext cx="257558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0000FF"/>
                  </a:solidFill>
                </a:rPr>
                <a:t>2014              2015             2016</a:t>
              </a:r>
              <a:endParaRPr lang="en-US" sz="1200" b="1" i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196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3300" y="1528265"/>
            <a:ext cx="852909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smtClean="0"/>
              <a:t>Considering </a:t>
            </a:r>
            <a:r>
              <a:rPr lang="en-US" sz="2000" b="1" u="sng" dirty="0" smtClean="0"/>
              <a:t>unexpected delays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smtClean="0"/>
              <a:t>90th or 95th percentile travel times </a:t>
            </a:r>
            <a:r>
              <a:rPr lang="en-US" sz="2000" dirty="0" smtClean="0"/>
              <a:t>estimates </a:t>
            </a:r>
            <a:r>
              <a:rPr lang="en-US" sz="2000" dirty="0"/>
              <a:t>how bad delay will be on specific routes during the heaviest traffic days. </a:t>
            </a:r>
            <a:r>
              <a:rPr lang="en-US" sz="2000" dirty="0" smtClean="0"/>
              <a:t>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smtClean="0"/>
              <a:t>Buffer index </a:t>
            </a:r>
            <a:r>
              <a:rPr lang="en-US" sz="2000" dirty="0" smtClean="0"/>
              <a:t>is the </a:t>
            </a:r>
            <a:r>
              <a:rPr lang="en-US" sz="2000" b="1" u="sng" dirty="0" smtClean="0">
                <a:solidFill>
                  <a:srgbClr val="FF0000"/>
                </a:solidFill>
              </a:rPr>
              <a:t>additional</a:t>
            </a:r>
            <a:r>
              <a:rPr lang="en-US" sz="2000" dirty="0" smtClean="0"/>
              <a:t> time 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</a:t>
            </a:r>
            <a:r>
              <a:rPr lang="en-US" sz="2000" dirty="0" smtClean="0"/>
              <a:t>ravelers </a:t>
            </a:r>
            <a:r>
              <a:rPr lang="en-US" sz="2000" dirty="0"/>
              <a:t>must add to their average travel time when planning trips to ensure on-time </a:t>
            </a:r>
            <a:r>
              <a:rPr lang="en-US" sz="2000" dirty="0" smtClean="0"/>
              <a:t>arrival 95 </a:t>
            </a:r>
            <a:r>
              <a:rPr lang="en-US" sz="2000" dirty="0"/>
              <a:t>percent of the time. </a:t>
            </a:r>
            <a:endParaRPr lang="en-US" sz="2000" dirty="0" smtClean="0"/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i.e., 95 percent average </a:t>
            </a:r>
            <a:r>
              <a:rPr lang="en-US" sz="2000" dirty="0"/>
              <a:t>travel time </a:t>
            </a:r>
            <a:r>
              <a:rPr lang="en-US" sz="2000" dirty="0" smtClean="0"/>
              <a:t>is 20 min, buffer </a:t>
            </a:r>
            <a:r>
              <a:rPr lang="en-US" sz="2000" dirty="0"/>
              <a:t>index </a:t>
            </a:r>
            <a:r>
              <a:rPr lang="en-US" sz="2000" dirty="0" smtClean="0"/>
              <a:t>is </a:t>
            </a:r>
            <a:r>
              <a:rPr lang="en-US" sz="2000" dirty="0"/>
              <a:t>40 </a:t>
            </a:r>
            <a:r>
              <a:rPr lang="en-US" sz="2000" dirty="0" smtClean="0"/>
              <a:t>percent, then buffer </a:t>
            </a:r>
            <a:r>
              <a:rPr lang="en-US" sz="2000" dirty="0"/>
              <a:t>time </a:t>
            </a:r>
            <a:r>
              <a:rPr lang="en-US" sz="2000" dirty="0" smtClean="0"/>
              <a:t>is </a:t>
            </a:r>
            <a:r>
              <a:rPr lang="en-US" sz="2000" dirty="0"/>
              <a:t>8 </a:t>
            </a:r>
            <a:r>
              <a:rPr lang="en-US" sz="2000" dirty="0" smtClean="0"/>
              <a:t>min </a:t>
            </a:r>
            <a:r>
              <a:rPr lang="en-US" sz="2000" dirty="0" smtClean="0">
                <a:sym typeface="Wingdings" panose="05000000000000000000" pitchFamily="2" charset="2"/>
              </a:rPr>
              <a:t> 28 </a:t>
            </a:r>
            <a:r>
              <a:rPr lang="en-US" sz="2000" dirty="0" err="1" smtClean="0">
                <a:sym typeface="Wingdings" panose="05000000000000000000" pitchFamily="2" charset="2"/>
              </a:rPr>
              <a:t>mins</a:t>
            </a:r>
            <a:r>
              <a:rPr lang="en-US" sz="2000" dirty="0" smtClean="0">
                <a:sym typeface="Wingdings" panose="05000000000000000000" pitchFamily="2" charset="2"/>
              </a:rPr>
              <a:t>.</a:t>
            </a:r>
            <a:endParaRPr lang="en-US" sz="2000" dirty="0" smtClean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</a:t>
            </a:r>
            <a:r>
              <a:rPr lang="en-US" sz="2000" b="1" dirty="0" smtClean="0"/>
              <a:t>lanning </a:t>
            </a:r>
            <a:r>
              <a:rPr lang="en-US" sz="2000" b="1" dirty="0"/>
              <a:t>time </a:t>
            </a:r>
            <a:r>
              <a:rPr lang="en-US" sz="2000" b="1" dirty="0" smtClean="0"/>
              <a:t>index </a:t>
            </a:r>
            <a:r>
              <a:rPr lang="en-US" sz="2000" dirty="0" smtClean="0"/>
              <a:t>represents </a:t>
            </a:r>
            <a:r>
              <a:rPr lang="en-US" sz="2000" dirty="0"/>
              <a:t>how much </a:t>
            </a:r>
            <a:r>
              <a:rPr lang="en-US" sz="2000" b="1" u="sng" dirty="0">
                <a:solidFill>
                  <a:srgbClr val="FF0000"/>
                </a:solidFill>
              </a:rPr>
              <a:t>total</a:t>
            </a:r>
            <a:r>
              <a:rPr lang="en-US" sz="2000" dirty="0"/>
              <a:t> </a:t>
            </a:r>
            <a:r>
              <a:rPr lang="en-US" sz="2000" dirty="0" smtClean="0"/>
              <a:t>time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A </a:t>
            </a:r>
            <a:r>
              <a:rPr lang="en-US" sz="2000" dirty="0"/>
              <a:t>traveler should allow to ensure on-time arrival</a:t>
            </a:r>
            <a:r>
              <a:rPr lang="en-US" sz="2000" dirty="0" smtClean="0"/>
              <a:t>.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i.e., </a:t>
            </a:r>
            <a:r>
              <a:rPr lang="en-US" sz="2000" dirty="0" smtClean="0"/>
              <a:t>free-flow </a:t>
            </a:r>
            <a:r>
              <a:rPr lang="en-US" sz="2000" dirty="0"/>
              <a:t>travel time is </a:t>
            </a:r>
            <a:r>
              <a:rPr lang="en-US" sz="2000" dirty="0" smtClean="0"/>
              <a:t>15 </a:t>
            </a:r>
            <a:r>
              <a:rPr lang="en-US" sz="2000" dirty="0"/>
              <a:t>min, </a:t>
            </a:r>
            <a:r>
              <a:rPr lang="en-US" sz="2000" dirty="0" smtClean="0"/>
              <a:t>planning time </a:t>
            </a:r>
            <a:r>
              <a:rPr lang="en-US" sz="2000" dirty="0"/>
              <a:t>index is </a:t>
            </a:r>
            <a:r>
              <a:rPr lang="en-US" sz="2000" dirty="0" smtClean="0"/>
              <a:t>1.6, </a:t>
            </a:r>
            <a:r>
              <a:rPr lang="en-US" sz="2000" dirty="0"/>
              <a:t>then </a:t>
            </a:r>
            <a:r>
              <a:rPr lang="en-US" sz="2000" dirty="0" smtClean="0"/>
              <a:t>planning time is </a:t>
            </a:r>
            <a:r>
              <a:rPr lang="en-US" sz="2000" dirty="0"/>
              <a:t>8 min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 smtClean="0">
                <a:sym typeface="Wingdings" panose="05000000000000000000" pitchFamily="2" charset="2"/>
              </a:rPr>
              <a:t>24 </a:t>
            </a:r>
            <a:r>
              <a:rPr lang="en-US" sz="2000" dirty="0" err="1" smtClean="0">
                <a:sym typeface="Wingdings" panose="05000000000000000000" pitchFamily="2" charset="2"/>
              </a:rPr>
              <a:t>mins</a:t>
            </a:r>
            <a:r>
              <a:rPr lang="en-US" sz="2000" dirty="0" smtClean="0">
                <a:sym typeface="Wingdings" panose="05000000000000000000" pitchFamily="2" charset="2"/>
              </a:rPr>
              <a:t>.</a:t>
            </a:r>
            <a:endParaRPr lang="en-US" sz="2000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8229600" cy="533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Measuring Travel </a:t>
            </a:r>
            <a:r>
              <a:rPr lang="en-US" sz="3600" dirty="0"/>
              <a:t>Time Reliability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9000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524000"/>
            <a:ext cx="8001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Building </a:t>
            </a:r>
            <a:r>
              <a:rPr lang="en-US" sz="2800" dirty="0"/>
              <a:t>a </a:t>
            </a:r>
            <a:r>
              <a:rPr lang="en-US" sz="2800" u="sng" dirty="0" smtClean="0"/>
              <a:t>framework</a:t>
            </a:r>
            <a:r>
              <a:rPr lang="en-US" sz="2800" dirty="0" smtClean="0"/>
              <a:t> to estimate and </a:t>
            </a:r>
            <a:r>
              <a:rPr lang="en-US" sz="2800" dirty="0"/>
              <a:t>a</a:t>
            </a:r>
            <a:r>
              <a:rPr lang="en-US" sz="2800" dirty="0" smtClean="0"/>
              <a:t>nalyze travel-time reliability </a:t>
            </a:r>
            <a:r>
              <a:rPr lang="en-US" sz="2800" dirty="0"/>
              <a:t>for </a:t>
            </a:r>
            <a:r>
              <a:rPr lang="en-US" sz="2800" dirty="0" smtClean="0"/>
              <a:t>given corridors/time periods by applying various unexpected delays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Integration</a:t>
            </a:r>
            <a:r>
              <a:rPr lang="en-US" sz="2000" dirty="0"/>
              <a:t> of </a:t>
            </a:r>
            <a:r>
              <a:rPr lang="en-US" sz="2000" dirty="0" smtClean="0"/>
              <a:t>traffic</a:t>
            </a:r>
            <a:r>
              <a:rPr lang="en-US" sz="2000" dirty="0"/>
              <a:t>, </a:t>
            </a:r>
            <a:r>
              <a:rPr lang="en-US" sz="2000" dirty="0" smtClean="0"/>
              <a:t>incident</a:t>
            </a:r>
            <a:r>
              <a:rPr lang="en-US" sz="2000" dirty="0"/>
              <a:t>, </a:t>
            </a:r>
            <a:r>
              <a:rPr lang="en-US" sz="2000" dirty="0" smtClean="0"/>
              <a:t>weather</a:t>
            </a:r>
            <a:r>
              <a:rPr lang="en-US" sz="2000" dirty="0"/>
              <a:t>, </a:t>
            </a:r>
            <a:r>
              <a:rPr lang="en-US" sz="2000" dirty="0" smtClean="0"/>
              <a:t>work zone</a:t>
            </a:r>
            <a:r>
              <a:rPr lang="en-US" sz="2000" dirty="0"/>
              <a:t>,  </a:t>
            </a:r>
            <a:r>
              <a:rPr lang="en-US" sz="2000" dirty="0" smtClean="0"/>
              <a:t>special event</a:t>
            </a:r>
            <a:r>
              <a:rPr lang="en-US" sz="2000" dirty="0"/>
              <a:t>, </a:t>
            </a:r>
            <a:r>
              <a:rPr lang="en-US" sz="2000" dirty="0" smtClean="0"/>
              <a:t>and snow maintenance condition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Automation</a:t>
            </a:r>
            <a:r>
              <a:rPr lang="en-US" sz="2000" dirty="0" smtClean="0"/>
              <a:t> </a:t>
            </a:r>
            <a:r>
              <a:rPr lang="en-US" sz="2000" dirty="0"/>
              <a:t>of </a:t>
            </a:r>
            <a:r>
              <a:rPr lang="en-US" sz="2000" dirty="0" smtClean="0"/>
              <a:t>processes </a:t>
            </a:r>
            <a:r>
              <a:rPr lang="en-US" sz="2000" dirty="0"/>
              <a:t>for </a:t>
            </a:r>
            <a:r>
              <a:rPr lang="en-US" sz="2000" dirty="0" smtClean="0"/>
              <a:t>data collection, </a:t>
            </a:r>
            <a:r>
              <a:rPr lang="en-US" sz="2000" dirty="0"/>
              <a:t>r</a:t>
            </a:r>
            <a:r>
              <a:rPr lang="en-US" sz="2000" dirty="0" smtClean="0"/>
              <a:t>eliability estimation</a:t>
            </a:r>
            <a:r>
              <a:rPr lang="en-US" sz="2000" dirty="0"/>
              <a:t>, </a:t>
            </a:r>
            <a:r>
              <a:rPr lang="en-US" sz="2000" dirty="0" smtClean="0"/>
              <a:t>reporting </a:t>
            </a:r>
            <a:r>
              <a:rPr lang="en-US" sz="2000" dirty="0"/>
              <a:t>functions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Support</a:t>
            </a:r>
            <a:r>
              <a:rPr lang="en-US" sz="2000" dirty="0"/>
              <a:t> for </a:t>
            </a:r>
            <a:r>
              <a:rPr lang="en-US" sz="2000" dirty="0" smtClean="0"/>
              <a:t>driver information system </a:t>
            </a:r>
            <a:r>
              <a:rPr lang="en-US" sz="2000" dirty="0"/>
              <a:t>by providing </a:t>
            </a:r>
            <a:r>
              <a:rPr lang="en-US" sz="2000" dirty="0" smtClean="0"/>
              <a:t>expected</a:t>
            </a:r>
            <a:r>
              <a:rPr lang="en-US" sz="2000" dirty="0"/>
              <a:t>, e.g., 95th %-</a:t>
            </a:r>
            <a:r>
              <a:rPr lang="en-US" sz="2000" dirty="0" err="1"/>
              <a:t>ile</a:t>
            </a:r>
            <a:r>
              <a:rPr lang="en-US" sz="2000" dirty="0"/>
              <a:t>, </a:t>
            </a:r>
            <a:r>
              <a:rPr lang="en-US" sz="2000" dirty="0" smtClean="0"/>
              <a:t>travel time </a:t>
            </a:r>
            <a:r>
              <a:rPr lang="en-US" sz="2000" dirty="0"/>
              <a:t>for </a:t>
            </a:r>
            <a:r>
              <a:rPr lang="en-US" sz="2000" dirty="0" smtClean="0"/>
              <a:t>user-selected corridors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66800" y="457200"/>
            <a:ext cx="82296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600" kern="0" dirty="0" smtClean="0"/>
              <a:t>Research Objectives</a:t>
            </a:r>
            <a:endParaRPr lang="en-US" sz="3600" i="1" kern="0" dirty="0"/>
          </a:p>
        </p:txBody>
      </p:sp>
    </p:spTree>
    <p:extLst>
      <p:ext uri="{BB962C8B-B14F-4D97-AF65-F5344CB8AC3E}">
        <p14:creationId xmlns:p14="http://schemas.microsoft.com/office/powerpoint/2010/main" val="262532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924354" y="1474605"/>
            <a:ext cx="6830878" cy="4026977"/>
          </a:xfrm>
          <a:prstGeom prst="rect">
            <a:avLst/>
          </a:prstGeom>
        </p:spPr>
      </p:pic>
      <p:pic>
        <p:nvPicPr>
          <p:cNvPr id="8" name="Picture 7" descr="traffic_front_vie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4" y="5438966"/>
            <a:ext cx="2160466" cy="1090049"/>
          </a:xfrm>
          <a:prstGeom prst="rect">
            <a:avLst/>
          </a:prstGeom>
          <a:noFill/>
          <a:ln>
            <a:noFill/>
          </a:ln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26" r="50000" b="-1073"/>
          <a:stretch/>
        </p:blipFill>
        <p:spPr bwMode="auto">
          <a:xfrm>
            <a:off x="3652873" y="5675559"/>
            <a:ext cx="1212978" cy="853456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5" descr="Pics_808"/>
          <p:cNvPicPr>
            <a:picLocks noChangeAspect="1" noChangeArrowheads="1"/>
          </p:cNvPicPr>
          <p:nvPr/>
        </p:nvPicPr>
        <p:blipFill>
          <a:blip r:embed="rId5">
            <a:lum brigh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103" y="3113206"/>
            <a:ext cx="1183835" cy="1076923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ars driving through a work zo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894" y="4711754"/>
            <a:ext cx="1320801" cy="918544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773" y="1742462"/>
            <a:ext cx="1238165" cy="1043537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 descr="Image result for incident photo on freeway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30" y="5675559"/>
            <a:ext cx="1249540" cy="857889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stCxn id="8" idx="3"/>
          </p:cNvCxnSpPr>
          <p:nvPr/>
        </p:nvCxnSpPr>
        <p:spPr>
          <a:xfrm flipV="1">
            <a:off x="2819840" y="5171026"/>
            <a:ext cx="585901" cy="8129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</p:cNvCxnSpPr>
          <p:nvPr/>
        </p:nvCxnSpPr>
        <p:spPr>
          <a:xfrm flipH="1" flipV="1">
            <a:off x="5539781" y="4140874"/>
            <a:ext cx="1690113" cy="10301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0"/>
          </p:cNvCxnSpPr>
          <p:nvPr/>
        </p:nvCxnSpPr>
        <p:spPr>
          <a:xfrm flipV="1">
            <a:off x="4259362" y="5327605"/>
            <a:ext cx="5462" cy="3479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0"/>
          </p:cNvCxnSpPr>
          <p:nvPr/>
        </p:nvCxnSpPr>
        <p:spPr>
          <a:xfrm flipH="1" flipV="1">
            <a:off x="5170354" y="4998763"/>
            <a:ext cx="797546" cy="6767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1"/>
          </p:cNvCxnSpPr>
          <p:nvPr/>
        </p:nvCxnSpPr>
        <p:spPr>
          <a:xfrm flipH="1" flipV="1">
            <a:off x="5539781" y="3533386"/>
            <a:ext cx="1709322" cy="1182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6" idx="1"/>
          </p:cNvCxnSpPr>
          <p:nvPr/>
        </p:nvCxnSpPr>
        <p:spPr>
          <a:xfrm flipH="1">
            <a:off x="5343130" y="2264231"/>
            <a:ext cx="1851643" cy="8095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75311" y="6529016"/>
            <a:ext cx="243457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Demand Variations/Geometry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842921" y="6529014"/>
            <a:ext cx="9937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Weather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87567" y="6529015"/>
            <a:ext cx="97939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Incident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436604" y="5599921"/>
            <a:ext cx="10414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Work zone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194773" y="2770811"/>
            <a:ext cx="1196383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Special Event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229893" y="4164704"/>
            <a:ext cx="120304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Road Surface Condition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066800" y="881855"/>
            <a:ext cx="762000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Travel-Time Reliability </a:t>
            </a:r>
            <a:r>
              <a:rPr lang="en-US" sz="3600" dirty="0" smtClean="0"/>
              <a:t>Estimation / Analysis </a:t>
            </a:r>
            <a:r>
              <a:rPr lang="en-US" sz="3600" dirty="0"/>
              <a:t>System (</a:t>
            </a:r>
            <a:r>
              <a:rPr lang="en-US" sz="3600" dirty="0" err="1"/>
              <a:t>TeTRES</a:t>
            </a:r>
            <a:r>
              <a:rPr lang="en-US" sz="3600" dirty="0"/>
              <a:t>)</a:t>
            </a:r>
            <a:br>
              <a:rPr lang="en-US" sz="3600" dirty="0"/>
            </a:b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69546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658213" y="2133600"/>
            <a:ext cx="6781800" cy="4288196"/>
            <a:chOff x="-2" y="48002"/>
            <a:chExt cx="4918721" cy="3452386"/>
          </a:xfrm>
        </p:grpSpPr>
        <p:sp>
          <p:nvSpPr>
            <p:cNvPr id="23" name="Text Box 5"/>
            <p:cNvSpPr txBox="1"/>
            <p:nvPr/>
          </p:nvSpPr>
          <p:spPr>
            <a:xfrm>
              <a:off x="1019577" y="48869"/>
              <a:ext cx="591820" cy="248285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Space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Malgun Gothic" panose="020B0503020000020004" pitchFamily="34" charset="-127"/>
              </a:endParaRPr>
            </a:p>
          </p:txBody>
        </p:sp>
        <p:grpSp>
          <p:nvGrpSpPr>
            <p:cNvPr id="24" name="그룹 3"/>
            <p:cNvGrpSpPr/>
            <p:nvPr/>
          </p:nvGrpSpPr>
          <p:grpSpPr>
            <a:xfrm>
              <a:off x="-2" y="227534"/>
              <a:ext cx="4918721" cy="3272854"/>
              <a:chOff x="0" y="227536"/>
              <a:chExt cx="5057218" cy="4815027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0" y="227536"/>
                <a:ext cx="5057218" cy="4815027"/>
                <a:chOff x="0" y="227536"/>
                <a:chExt cx="5057218" cy="4815027"/>
              </a:xfrm>
            </p:grpSpPr>
            <p:cxnSp>
              <p:nvCxnSpPr>
                <p:cNvPr id="49" name="Line 75"/>
                <p:cNvCxnSpPr/>
                <p:nvPr/>
              </p:nvCxnSpPr>
              <p:spPr bwMode="auto">
                <a:xfrm flipV="1">
                  <a:off x="3492439" y="1143413"/>
                  <a:ext cx="122602" cy="293215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0" name="Line 16"/>
                <p:cNvCxnSpPr/>
                <p:nvPr/>
              </p:nvCxnSpPr>
              <p:spPr bwMode="auto">
                <a:xfrm>
                  <a:off x="1510015" y="776574"/>
                  <a:ext cx="3389793" cy="0"/>
                </a:xfrm>
                <a:prstGeom prst="line">
                  <a:avLst/>
                </a:prstGeom>
                <a:noFill/>
                <a:ln w="317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1" name="Rectangle 50"/>
                <p:cNvSpPr/>
                <p:nvPr/>
              </p:nvSpPr>
              <p:spPr>
                <a:xfrm>
                  <a:off x="3370801" y="3052678"/>
                  <a:ext cx="619125" cy="973721"/>
                </a:xfrm>
                <a:prstGeom prst="rect">
                  <a:avLst/>
                </a:prstGeom>
                <a:solidFill>
                  <a:srgbClr val="C00000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2750390" y="3052678"/>
                  <a:ext cx="619125" cy="1661321"/>
                </a:xfrm>
                <a:prstGeom prst="rect">
                  <a:avLst/>
                </a:prstGeom>
                <a:solidFill>
                  <a:srgbClr val="C0504D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2133453" y="3052678"/>
                  <a:ext cx="619125" cy="973721"/>
                </a:xfrm>
                <a:prstGeom prst="rect">
                  <a:avLst/>
                </a:prstGeom>
                <a:solidFill>
                  <a:srgbClr val="FFFF00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1526042" y="3052678"/>
                  <a:ext cx="619125" cy="973721"/>
                </a:xfrm>
                <a:prstGeom prst="rect">
                  <a:avLst/>
                </a:prstGeom>
                <a:solidFill>
                  <a:srgbClr val="8064A2">
                    <a:lumMod val="20000"/>
                    <a:lumOff val="80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3370801" y="2408987"/>
                  <a:ext cx="619125" cy="632990"/>
                </a:xfrm>
                <a:prstGeom prst="rect">
                  <a:avLst/>
                </a:prstGeom>
                <a:solidFill>
                  <a:srgbClr val="C00000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2750390" y="2408987"/>
                  <a:ext cx="619125" cy="632990"/>
                </a:xfrm>
                <a:prstGeom prst="rect">
                  <a:avLst/>
                </a:prstGeom>
                <a:solidFill>
                  <a:srgbClr val="C0504D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2133453" y="2408987"/>
                  <a:ext cx="619125" cy="632990"/>
                </a:xfrm>
                <a:prstGeom prst="rect">
                  <a:avLst/>
                </a:prstGeom>
                <a:solidFill>
                  <a:srgbClr val="8064A2">
                    <a:lumMod val="20000"/>
                    <a:lumOff val="80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1526042" y="2408987"/>
                  <a:ext cx="619125" cy="632990"/>
                </a:xfrm>
                <a:prstGeom prst="rect">
                  <a:avLst/>
                </a:prstGeom>
                <a:solidFill>
                  <a:srgbClr val="92D050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370801" y="1461282"/>
                  <a:ext cx="619125" cy="938660"/>
                </a:xfrm>
                <a:prstGeom prst="rect">
                  <a:avLst/>
                </a:prstGeom>
                <a:solidFill>
                  <a:srgbClr val="C00000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2750390" y="1461282"/>
                  <a:ext cx="619125" cy="938660"/>
                </a:xfrm>
                <a:prstGeom prst="rect">
                  <a:avLst/>
                </a:prstGeom>
                <a:solidFill>
                  <a:srgbClr val="C0504D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2133453" y="1461282"/>
                  <a:ext cx="619125" cy="938660"/>
                </a:xfrm>
                <a:prstGeom prst="rect">
                  <a:avLst/>
                </a:prstGeom>
                <a:solidFill>
                  <a:srgbClr val="FFFF00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26042" y="1461282"/>
                  <a:ext cx="619125" cy="938660"/>
                </a:xfrm>
                <a:prstGeom prst="rect">
                  <a:avLst/>
                </a:prstGeom>
                <a:solidFill>
                  <a:srgbClr val="F79646">
                    <a:lumMod val="40000"/>
                    <a:lumOff val="60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63" name="Line 1"/>
                <p:cNvCxnSpPr/>
                <p:nvPr/>
              </p:nvCxnSpPr>
              <p:spPr bwMode="auto">
                <a:xfrm flipH="1">
                  <a:off x="874864" y="764215"/>
                  <a:ext cx="19050" cy="3943350"/>
                </a:xfrm>
                <a:prstGeom prst="line">
                  <a:avLst/>
                </a:prstGeom>
                <a:noFill/>
                <a:ln w="12700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4" name="Line 15"/>
                <p:cNvCxnSpPr/>
                <p:nvPr/>
              </p:nvCxnSpPr>
              <p:spPr bwMode="auto">
                <a:xfrm>
                  <a:off x="1528917" y="227536"/>
                  <a:ext cx="0" cy="4546241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5" name="Line 50"/>
                <p:cNvCxnSpPr/>
                <p:nvPr/>
              </p:nvCxnSpPr>
              <p:spPr bwMode="auto">
                <a:xfrm>
                  <a:off x="2138665" y="783265"/>
                  <a:ext cx="0" cy="3905250"/>
                </a:xfrm>
                <a:prstGeom prst="line">
                  <a:avLst/>
                </a:prstGeom>
                <a:noFill/>
                <a:ln w="317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6" name="Line 52"/>
                <p:cNvCxnSpPr/>
                <p:nvPr/>
              </p:nvCxnSpPr>
              <p:spPr bwMode="auto">
                <a:xfrm>
                  <a:off x="2748265" y="811840"/>
                  <a:ext cx="0" cy="3895725"/>
                </a:xfrm>
                <a:prstGeom prst="line">
                  <a:avLst/>
                </a:prstGeom>
                <a:noFill/>
                <a:ln w="317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7" name="Line 53"/>
                <p:cNvCxnSpPr/>
                <p:nvPr/>
              </p:nvCxnSpPr>
              <p:spPr bwMode="auto">
                <a:xfrm>
                  <a:off x="3357865" y="802315"/>
                  <a:ext cx="0" cy="3886200"/>
                </a:xfrm>
                <a:prstGeom prst="line">
                  <a:avLst/>
                </a:prstGeom>
                <a:noFill/>
                <a:ln w="317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8" name="Line 54"/>
                <p:cNvCxnSpPr/>
                <p:nvPr/>
              </p:nvCxnSpPr>
              <p:spPr bwMode="auto">
                <a:xfrm>
                  <a:off x="3976990" y="764215"/>
                  <a:ext cx="0" cy="3924300"/>
                </a:xfrm>
                <a:prstGeom prst="line">
                  <a:avLst/>
                </a:prstGeom>
                <a:noFill/>
                <a:ln w="317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9" name="Line 55"/>
                <p:cNvCxnSpPr/>
                <p:nvPr/>
              </p:nvCxnSpPr>
              <p:spPr bwMode="auto">
                <a:xfrm flipH="1">
                  <a:off x="4586590" y="773740"/>
                  <a:ext cx="9525" cy="3905250"/>
                </a:xfrm>
                <a:prstGeom prst="line">
                  <a:avLst/>
                </a:prstGeom>
                <a:noFill/>
                <a:ln w="317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0" name="Line 58"/>
                <p:cNvCxnSpPr/>
                <p:nvPr/>
              </p:nvCxnSpPr>
              <p:spPr bwMode="auto">
                <a:xfrm flipV="1">
                  <a:off x="1700515" y="4040815"/>
                  <a:ext cx="304800" cy="304800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1" name="Line 59"/>
                <p:cNvCxnSpPr/>
                <p:nvPr/>
              </p:nvCxnSpPr>
              <p:spPr bwMode="auto">
                <a:xfrm flipV="1">
                  <a:off x="2014840" y="3593140"/>
                  <a:ext cx="123825" cy="438150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2" name="Line 60"/>
                <p:cNvCxnSpPr/>
                <p:nvPr/>
              </p:nvCxnSpPr>
              <p:spPr bwMode="auto">
                <a:xfrm flipV="1">
                  <a:off x="2138665" y="3059740"/>
                  <a:ext cx="400050" cy="542925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3" name="Line 61"/>
                <p:cNvCxnSpPr/>
                <p:nvPr/>
              </p:nvCxnSpPr>
              <p:spPr bwMode="auto">
                <a:xfrm flipV="1">
                  <a:off x="2548240" y="2421565"/>
                  <a:ext cx="104775" cy="619125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4" name="Line 62"/>
                <p:cNvCxnSpPr/>
                <p:nvPr/>
              </p:nvCxnSpPr>
              <p:spPr bwMode="auto">
                <a:xfrm flipV="1">
                  <a:off x="2653016" y="2245546"/>
                  <a:ext cx="93125" cy="152206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5" name="Line 63"/>
                <p:cNvCxnSpPr/>
                <p:nvPr/>
              </p:nvCxnSpPr>
              <p:spPr bwMode="auto">
                <a:xfrm flipV="1">
                  <a:off x="2738740" y="1508467"/>
                  <a:ext cx="618225" cy="741647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6" name="Line 64"/>
                <p:cNvCxnSpPr/>
                <p:nvPr/>
              </p:nvCxnSpPr>
              <p:spPr bwMode="auto">
                <a:xfrm flipV="1">
                  <a:off x="3359153" y="1458252"/>
                  <a:ext cx="103488" cy="47752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7" name="Line 67"/>
                <p:cNvCxnSpPr/>
                <p:nvPr/>
              </p:nvCxnSpPr>
              <p:spPr bwMode="auto">
                <a:xfrm flipV="1">
                  <a:off x="2142915" y="4364664"/>
                  <a:ext cx="186250" cy="341100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8" name="Line 68"/>
                <p:cNvCxnSpPr/>
                <p:nvPr/>
              </p:nvCxnSpPr>
              <p:spPr bwMode="auto">
                <a:xfrm flipV="1">
                  <a:off x="2319640" y="4136065"/>
                  <a:ext cx="419100" cy="228600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9" name="Line 69"/>
                <p:cNvCxnSpPr/>
                <p:nvPr/>
              </p:nvCxnSpPr>
              <p:spPr bwMode="auto">
                <a:xfrm flipV="1">
                  <a:off x="2738740" y="4026399"/>
                  <a:ext cx="183163" cy="109666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0" name="Line 70"/>
                <p:cNvCxnSpPr/>
                <p:nvPr/>
              </p:nvCxnSpPr>
              <p:spPr bwMode="auto">
                <a:xfrm flipV="1">
                  <a:off x="2919715" y="3440740"/>
                  <a:ext cx="447675" cy="590550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1" name="Line 71"/>
                <p:cNvCxnSpPr/>
                <p:nvPr/>
              </p:nvCxnSpPr>
              <p:spPr bwMode="auto">
                <a:xfrm flipV="1">
                  <a:off x="3367390" y="3043152"/>
                  <a:ext cx="370576" cy="388062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2" name="Line 72"/>
                <p:cNvCxnSpPr/>
                <p:nvPr/>
              </p:nvCxnSpPr>
              <p:spPr bwMode="auto">
                <a:xfrm flipV="1">
                  <a:off x="3729565" y="2819040"/>
                  <a:ext cx="255664" cy="224823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3" name="Line 74"/>
                <p:cNvCxnSpPr/>
                <p:nvPr/>
              </p:nvCxnSpPr>
              <p:spPr bwMode="auto">
                <a:xfrm flipV="1">
                  <a:off x="3985229" y="2406412"/>
                  <a:ext cx="118160" cy="412629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4" name="Line 76"/>
                <p:cNvCxnSpPr/>
                <p:nvPr/>
              </p:nvCxnSpPr>
              <p:spPr bwMode="auto">
                <a:xfrm flipV="1">
                  <a:off x="4518660" y="1107115"/>
                  <a:ext cx="250191" cy="342899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5" name="Line 77"/>
                <p:cNvCxnSpPr/>
                <p:nvPr/>
              </p:nvCxnSpPr>
              <p:spPr bwMode="auto">
                <a:xfrm flipV="1">
                  <a:off x="2748265" y="4478965"/>
                  <a:ext cx="600075" cy="209550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6" name="Line 78"/>
                <p:cNvCxnSpPr/>
                <p:nvPr/>
              </p:nvCxnSpPr>
              <p:spPr bwMode="auto">
                <a:xfrm flipV="1">
                  <a:off x="3348340" y="4345615"/>
                  <a:ext cx="114300" cy="123825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7" name="Line 79"/>
                <p:cNvCxnSpPr/>
                <p:nvPr/>
              </p:nvCxnSpPr>
              <p:spPr bwMode="auto">
                <a:xfrm flipV="1">
                  <a:off x="3462641" y="4028862"/>
                  <a:ext cx="101960" cy="316753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8" name="Line 80"/>
                <p:cNvCxnSpPr/>
                <p:nvPr/>
              </p:nvCxnSpPr>
              <p:spPr bwMode="auto">
                <a:xfrm flipV="1">
                  <a:off x="3564601" y="3678865"/>
                  <a:ext cx="402864" cy="347534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9" name="Line 81"/>
                <p:cNvCxnSpPr/>
                <p:nvPr/>
              </p:nvCxnSpPr>
              <p:spPr bwMode="auto">
                <a:xfrm flipV="1">
                  <a:off x="3967465" y="3051501"/>
                  <a:ext cx="315432" cy="627363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0" name="Line 83"/>
                <p:cNvCxnSpPr/>
                <p:nvPr/>
              </p:nvCxnSpPr>
              <p:spPr bwMode="auto">
                <a:xfrm flipV="1">
                  <a:off x="4273552" y="2794201"/>
                  <a:ext cx="310914" cy="265539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1" name="Line 84"/>
                <p:cNvCxnSpPr/>
                <p:nvPr/>
              </p:nvCxnSpPr>
              <p:spPr bwMode="auto">
                <a:xfrm flipV="1">
                  <a:off x="4578352" y="2392990"/>
                  <a:ext cx="190500" cy="419100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92" name="Text Box 103"/>
                <p:cNvSpPr txBox="1">
                  <a:spLocks noChangeArrowheads="1"/>
                </p:cNvSpPr>
                <p:nvPr/>
              </p:nvSpPr>
              <p:spPr bwMode="auto">
                <a:xfrm>
                  <a:off x="221308" y="4560417"/>
                  <a:ext cx="469773" cy="330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a14" a14:legacySpreadsheetColorIndex="6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xmlns:mc="http://schemas.openxmlformats.org/markup-compatibility/2006" val="000000" mc:Ignorable="a14" a14:legacySpreadsheetColorIndex="64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8288" tIns="22860" rIns="0" bIns="0" anchor="t" upright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Station 1</a:t>
                  </a: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algun Gothic" panose="020B0503020000020004" pitchFamily="34" charset="-127"/>
                  </a:endParaRPr>
                </a:p>
              </p:txBody>
            </p:sp>
            <p:cxnSp>
              <p:nvCxnSpPr>
                <p:cNvPr id="93" name="Line 105"/>
                <p:cNvCxnSpPr/>
                <p:nvPr/>
              </p:nvCxnSpPr>
              <p:spPr bwMode="auto">
                <a:xfrm>
                  <a:off x="874864" y="4678990"/>
                  <a:ext cx="619125" cy="0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4" name="Line 17"/>
                <p:cNvCxnSpPr/>
                <p:nvPr/>
              </p:nvCxnSpPr>
              <p:spPr bwMode="auto">
                <a:xfrm>
                  <a:off x="907873" y="1107115"/>
                  <a:ext cx="4019851" cy="9525"/>
                </a:xfrm>
                <a:prstGeom prst="line">
                  <a:avLst/>
                </a:prstGeom>
                <a:noFill/>
                <a:ln w="317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5" name="Line 18"/>
                <p:cNvCxnSpPr/>
                <p:nvPr/>
              </p:nvCxnSpPr>
              <p:spPr bwMode="auto">
                <a:xfrm>
                  <a:off x="893915" y="1440490"/>
                  <a:ext cx="4026830" cy="9525"/>
                </a:xfrm>
                <a:prstGeom prst="line">
                  <a:avLst/>
                </a:prstGeom>
                <a:noFill/>
                <a:ln w="317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6" name="Line 19"/>
                <p:cNvCxnSpPr/>
                <p:nvPr/>
              </p:nvCxnSpPr>
              <p:spPr bwMode="auto">
                <a:xfrm>
                  <a:off x="433368" y="2397753"/>
                  <a:ext cx="4466440" cy="14288"/>
                </a:xfrm>
                <a:prstGeom prst="line">
                  <a:avLst/>
                </a:prstGeom>
                <a:noFill/>
                <a:ln w="317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7" name="Line 20"/>
                <p:cNvCxnSpPr/>
                <p:nvPr/>
              </p:nvCxnSpPr>
              <p:spPr bwMode="auto">
                <a:xfrm>
                  <a:off x="433368" y="3046245"/>
                  <a:ext cx="4459462" cy="13496"/>
                </a:xfrm>
                <a:prstGeom prst="line">
                  <a:avLst/>
                </a:prstGeom>
                <a:noFill/>
                <a:ln w="317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8" name="Line 21"/>
                <p:cNvCxnSpPr/>
                <p:nvPr/>
              </p:nvCxnSpPr>
              <p:spPr bwMode="auto">
                <a:xfrm flipV="1">
                  <a:off x="900894" y="4021765"/>
                  <a:ext cx="4005893" cy="9525"/>
                </a:xfrm>
                <a:prstGeom prst="line">
                  <a:avLst/>
                </a:prstGeom>
                <a:noFill/>
                <a:ln w="317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9" name="Line 22"/>
                <p:cNvCxnSpPr/>
                <p:nvPr/>
              </p:nvCxnSpPr>
              <p:spPr bwMode="auto">
                <a:xfrm>
                  <a:off x="907873" y="4355140"/>
                  <a:ext cx="4005893" cy="0"/>
                </a:xfrm>
                <a:prstGeom prst="line">
                  <a:avLst/>
                </a:prstGeom>
                <a:noFill/>
                <a:ln w="317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0" name="Line 108"/>
                <p:cNvCxnSpPr/>
                <p:nvPr/>
              </p:nvCxnSpPr>
              <p:spPr bwMode="auto">
                <a:xfrm>
                  <a:off x="884389" y="1735765"/>
                  <a:ext cx="590550" cy="0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1" name="Line 109"/>
                <p:cNvCxnSpPr/>
                <p:nvPr/>
              </p:nvCxnSpPr>
              <p:spPr bwMode="auto">
                <a:xfrm>
                  <a:off x="865339" y="3688390"/>
                  <a:ext cx="628650" cy="0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2" name="Line 16"/>
                <p:cNvCxnSpPr/>
                <p:nvPr/>
              </p:nvCxnSpPr>
              <p:spPr bwMode="auto">
                <a:xfrm flipV="1">
                  <a:off x="1510015" y="4705765"/>
                  <a:ext cx="3498698" cy="9525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03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2147751" y="4740594"/>
                  <a:ext cx="99568" cy="1689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a14" a14:legacySpreadsheetColorIndex="6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xmlns:mc="http://schemas.openxmlformats.org/markup-compatibility/2006" val="000000" mc:Ignorable="a14" a14:legacySpreadsheetColorIndex="64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8288" tIns="22860" rIns="0" bIns="0" anchor="t" upright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t</a:t>
                  </a:r>
                  <a:r>
                    <a:rPr kumimoji="0" lang="en-US" sz="800" b="1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1</a:t>
                  </a: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0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2699828" y="4749461"/>
                  <a:ext cx="165464" cy="2556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a14" a14:legacySpreadsheetColorIndex="6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xmlns:mc="http://schemas.openxmlformats.org/markup-compatibility/2006" val="000000" mc:Ignorable="a14" a14:legacySpreadsheetColorIndex="64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8288" tIns="22860" rIns="0" bIns="0" anchor="t" upright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t</a:t>
                  </a:r>
                  <a:r>
                    <a:rPr kumimoji="0" lang="en-US" sz="800" b="1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2</a:t>
                  </a: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05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328609" y="4740585"/>
                  <a:ext cx="99568" cy="1689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a14" a14:legacySpreadsheetColorIndex="6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xmlns:mc="http://schemas.openxmlformats.org/markup-compatibility/2006" val="000000" mc:Ignorable="a14" a14:legacySpreadsheetColorIndex="64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8288" tIns="22860" rIns="0" bIns="0" anchor="t" upright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t</a:t>
                  </a:r>
                  <a:r>
                    <a:rPr kumimoji="0" lang="en-US" sz="800" b="1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3</a:t>
                  </a: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06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940583" y="4722533"/>
                  <a:ext cx="99568" cy="1689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a14" a14:legacySpreadsheetColorIndex="6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xmlns:mc="http://schemas.openxmlformats.org/markup-compatibility/2006" val="000000" mc:Ignorable="a14" a14:legacySpreadsheetColorIndex="64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8288" tIns="22860" rIns="0" bIns="0" anchor="t" upright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t</a:t>
                  </a:r>
                  <a:r>
                    <a:rPr kumimoji="0" lang="en-US" sz="800" b="1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4</a:t>
                  </a: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07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4547560" y="4731060"/>
                  <a:ext cx="99568" cy="1689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a14" a14:legacySpreadsheetColorIndex="6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xmlns:mc="http://schemas.openxmlformats.org/markup-compatibility/2006" val="000000" mc:Ignorable="a14" a14:legacySpreadsheetColorIndex="64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8288" tIns="22860" rIns="0" bIns="0" anchor="t" upright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t</a:t>
                  </a:r>
                  <a:r>
                    <a:rPr kumimoji="0" lang="en-US" sz="800" b="1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5</a:t>
                  </a: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08" name="Text Box 93"/>
                <p:cNvSpPr txBox="1">
                  <a:spLocks noChangeArrowheads="1"/>
                </p:cNvSpPr>
                <p:nvPr/>
              </p:nvSpPr>
              <p:spPr bwMode="auto">
                <a:xfrm>
                  <a:off x="4756355" y="4755677"/>
                  <a:ext cx="300863" cy="286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a14" a14:legacySpreadsheetColorIndex="6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xmlns:mc="http://schemas.openxmlformats.org/markup-compatibility/2006" val="000000" mc:Ignorable="a14" a14:legacySpreadsheetColorIndex="64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8288" tIns="22860" rIns="0" bIns="0" anchor="t" upright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Time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09" name="Rectangle 108"/>
                <p:cNvSpPr>
                  <a:spLocks noChangeArrowheads="1"/>
                </p:cNvSpPr>
                <p:nvPr/>
              </p:nvSpPr>
              <p:spPr bwMode="auto">
                <a:xfrm>
                  <a:off x="979639" y="4639991"/>
                  <a:ext cx="85725" cy="8572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000000" mc:Ignorable="a14" a14:legacySpreadsheetColorIndex="8"/>
                </a:solidFill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0" name="Rectangle 109"/>
                <p:cNvSpPr>
                  <a:spLocks noChangeArrowheads="1"/>
                </p:cNvSpPr>
                <p:nvPr/>
              </p:nvSpPr>
              <p:spPr bwMode="auto">
                <a:xfrm>
                  <a:off x="1141564" y="4639991"/>
                  <a:ext cx="85725" cy="8572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000000" mc:Ignorable="a14" a14:legacySpreadsheetColorIndex="8"/>
                </a:solidFill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1" name="Rectangle 110"/>
                <p:cNvSpPr>
                  <a:spLocks noChangeArrowheads="1"/>
                </p:cNvSpPr>
                <p:nvPr/>
              </p:nvSpPr>
              <p:spPr bwMode="auto">
                <a:xfrm>
                  <a:off x="1313014" y="4649516"/>
                  <a:ext cx="85725" cy="76200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000000" mc:Ignorable="a14" a14:legacySpreadsheetColorIndex="8"/>
                </a:solidFill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2" name="Rectangle 111"/>
                <p:cNvSpPr>
                  <a:spLocks noChangeArrowheads="1"/>
                </p:cNvSpPr>
                <p:nvPr/>
              </p:nvSpPr>
              <p:spPr bwMode="auto">
                <a:xfrm>
                  <a:off x="979639" y="3649392"/>
                  <a:ext cx="85725" cy="8572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000000" mc:Ignorable="a14" a14:legacySpreadsheetColorIndex="8"/>
                </a:solidFill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3" name="Rectangle 112"/>
                <p:cNvSpPr>
                  <a:spLocks noChangeArrowheads="1"/>
                </p:cNvSpPr>
                <p:nvPr/>
              </p:nvSpPr>
              <p:spPr bwMode="auto">
                <a:xfrm>
                  <a:off x="1141564" y="3649392"/>
                  <a:ext cx="85725" cy="8572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000000" mc:Ignorable="a14" a14:legacySpreadsheetColorIndex="8"/>
                </a:solidFill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4" name="Rectangle 113"/>
                <p:cNvSpPr>
                  <a:spLocks noChangeArrowheads="1"/>
                </p:cNvSpPr>
                <p:nvPr/>
              </p:nvSpPr>
              <p:spPr bwMode="auto">
                <a:xfrm>
                  <a:off x="1313014" y="3658917"/>
                  <a:ext cx="85725" cy="76200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000000" mc:Ignorable="a14" a14:legacySpreadsheetColorIndex="8"/>
                </a:solidFill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5" name="Rectangle 114"/>
                <p:cNvSpPr>
                  <a:spLocks noChangeArrowheads="1"/>
                </p:cNvSpPr>
                <p:nvPr/>
              </p:nvSpPr>
              <p:spPr bwMode="auto">
                <a:xfrm>
                  <a:off x="979639" y="1706291"/>
                  <a:ext cx="85725" cy="8572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000000" mc:Ignorable="a14" a14:legacySpreadsheetColorIndex="8"/>
                </a:solidFill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6" name="Rectangle 115"/>
                <p:cNvSpPr>
                  <a:spLocks noChangeArrowheads="1"/>
                </p:cNvSpPr>
                <p:nvPr/>
              </p:nvSpPr>
              <p:spPr bwMode="auto">
                <a:xfrm>
                  <a:off x="1141564" y="1706291"/>
                  <a:ext cx="85725" cy="8572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000000" mc:Ignorable="a14" a14:legacySpreadsheetColorIndex="8"/>
                </a:solidFill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7" name="Rectangle 116"/>
                <p:cNvSpPr>
                  <a:spLocks noChangeArrowheads="1"/>
                </p:cNvSpPr>
                <p:nvPr/>
              </p:nvSpPr>
              <p:spPr bwMode="auto">
                <a:xfrm>
                  <a:off x="1313014" y="1715816"/>
                  <a:ext cx="85725" cy="76200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000000" mc:Ignorable="a14" a14:legacySpreadsheetColorIndex="8"/>
                </a:solidFill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118" name="Line 108"/>
                <p:cNvCxnSpPr/>
                <p:nvPr/>
              </p:nvCxnSpPr>
              <p:spPr bwMode="auto">
                <a:xfrm>
                  <a:off x="884389" y="779923"/>
                  <a:ext cx="590550" cy="0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19" name="Rectangle 118"/>
                <p:cNvSpPr>
                  <a:spLocks noChangeArrowheads="1"/>
                </p:cNvSpPr>
                <p:nvPr/>
              </p:nvSpPr>
              <p:spPr bwMode="auto">
                <a:xfrm>
                  <a:off x="979639" y="750449"/>
                  <a:ext cx="85725" cy="8572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000000" mc:Ignorable="a14" a14:legacySpreadsheetColorIndex="8"/>
                </a:solidFill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0" name="Rectangle 119"/>
                <p:cNvSpPr>
                  <a:spLocks noChangeArrowheads="1"/>
                </p:cNvSpPr>
                <p:nvPr/>
              </p:nvSpPr>
              <p:spPr bwMode="auto">
                <a:xfrm>
                  <a:off x="1141564" y="750449"/>
                  <a:ext cx="85725" cy="8572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000000" mc:Ignorable="a14" a14:legacySpreadsheetColorIndex="8"/>
                </a:solidFill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1" name="Rectangle 120"/>
                <p:cNvSpPr>
                  <a:spLocks noChangeArrowheads="1"/>
                </p:cNvSpPr>
                <p:nvPr/>
              </p:nvSpPr>
              <p:spPr bwMode="auto">
                <a:xfrm>
                  <a:off x="1313014" y="759974"/>
                  <a:ext cx="85725" cy="76200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000000" mc:Ignorable="a14" a14:legacySpreadsheetColorIndex="8"/>
                </a:solidFill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2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1466870" y="4740766"/>
                  <a:ext cx="99568" cy="1689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a14" a14:legacySpreadsheetColorIndex="6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xmlns:mc="http://schemas.openxmlformats.org/markup-compatibility/2006" val="000000" mc:Ignorable="a14" a14:legacySpreadsheetColorIndex="64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8288" tIns="22860" rIns="0" bIns="0" anchor="t" upright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t</a:t>
                  </a:r>
                  <a:r>
                    <a:rPr kumimoji="0" lang="en-US" sz="800" b="1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0</a:t>
                  </a: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algun Gothic" panose="020B0503020000020004" pitchFamily="34" charset="-127"/>
                  </a:endParaRPr>
                </a:p>
              </p:txBody>
            </p:sp>
            <p:cxnSp>
              <p:nvCxnSpPr>
                <p:cNvPr id="123" name="Line 94"/>
                <p:cNvCxnSpPr/>
                <p:nvPr/>
              </p:nvCxnSpPr>
              <p:spPr bwMode="auto">
                <a:xfrm flipH="1" flipV="1">
                  <a:off x="759310" y="4110060"/>
                  <a:ext cx="0" cy="297467"/>
                </a:xfrm>
                <a:prstGeom prst="line">
                  <a:avLst/>
                </a:prstGeom>
                <a:noFill/>
                <a:ln w="12700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4" name="Line 57"/>
                <p:cNvCxnSpPr/>
                <p:nvPr/>
              </p:nvCxnSpPr>
              <p:spPr bwMode="auto">
                <a:xfrm flipV="1">
                  <a:off x="1526041" y="4345356"/>
                  <a:ext cx="174473" cy="343158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25" name="Oval 124"/>
                <p:cNvSpPr/>
                <p:nvPr/>
              </p:nvSpPr>
              <p:spPr>
                <a:xfrm>
                  <a:off x="1494924" y="4632526"/>
                  <a:ext cx="87334" cy="87334"/>
                </a:xfrm>
                <a:prstGeom prst="ellipse">
                  <a:avLst/>
                </a:prstGeom>
                <a:solidFill>
                  <a:srgbClr val="4BACC6"/>
                </a:solidFill>
                <a:ln w="25400" cap="flat" cmpd="sng" algn="ctr">
                  <a:solidFill>
                    <a:srgbClr val="4BACC6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1652120" y="4311473"/>
                  <a:ext cx="87334" cy="87334"/>
                </a:xfrm>
                <a:prstGeom prst="ellipse">
                  <a:avLst/>
                </a:prstGeom>
                <a:solidFill>
                  <a:srgbClr val="4BACC6"/>
                </a:solidFill>
                <a:ln w="25400" cap="flat" cmpd="sng" algn="ctr">
                  <a:solidFill>
                    <a:srgbClr val="4BACC6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1964899" y="3981927"/>
                  <a:ext cx="87334" cy="87334"/>
                </a:xfrm>
                <a:prstGeom prst="ellipse">
                  <a:avLst/>
                </a:prstGeom>
                <a:solidFill>
                  <a:srgbClr val="4BACC6"/>
                </a:solidFill>
                <a:ln w="25400" cap="flat" cmpd="sng" algn="ctr">
                  <a:solidFill>
                    <a:srgbClr val="4BACC6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2111959" y="3561795"/>
                  <a:ext cx="87334" cy="87334"/>
                </a:xfrm>
                <a:prstGeom prst="ellipse">
                  <a:avLst/>
                </a:prstGeom>
                <a:solidFill>
                  <a:srgbClr val="4BACC6"/>
                </a:solidFill>
                <a:ln w="25400" cap="flat" cmpd="sng" algn="ctr">
                  <a:solidFill>
                    <a:srgbClr val="4BACC6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2482500" y="3010505"/>
                  <a:ext cx="87334" cy="87334"/>
                </a:xfrm>
                <a:prstGeom prst="ellipse">
                  <a:avLst/>
                </a:prstGeom>
                <a:solidFill>
                  <a:srgbClr val="4BACC6"/>
                </a:solidFill>
                <a:ln w="25400" cap="flat" cmpd="sng" algn="ctr">
                  <a:solidFill>
                    <a:srgbClr val="4BACC6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2606324" y="2359845"/>
                  <a:ext cx="87334" cy="87334"/>
                </a:xfrm>
                <a:prstGeom prst="ellipse">
                  <a:avLst/>
                </a:prstGeom>
                <a:solidFill>
                  <a:srgbClr val="4BACC6"/>
                </a:solidFill>
                <a:ln w="25400" cap="flat" cmpd="sng" algn="ctr">
                  <a:solidFill>
                    <a:srgbClr val="4BACC6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3461837" y="1414585"/>
                  <a:ext cx="87334" cy="87334"/>
                </a:xfrm>
                <a:prstGeom prst="ellipse">
                  <a:avLst/>
                </a:prstGeom>
                <a:solidFill>
                  <a:srgbClr val="4BACC6"/>
                </a:solidFill>
                <a:ln w="25400" cap="flat" cmpd="sng" algn="ctr">
                  <a:solidFill>
                    <a:srgbClr val="4BACC6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3599143" y="1075771"/>
                  <a:ext cx="87334" cy="87334"/>
                </a:xfrm>
                <a:prstGeom prst="ellipse">
                  <a:avLst/>
                </a:prstGeom>
                <a:solidFill>
                  <a:srgbClr val="4BACC6"/>
                </a:solidFill>
                <a:ln w="25400" cap="flat" cmpd="sng" algn="ctr">
                  <a:solidFill>
                    <a:srgbClr val="4BACC6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3850592" y="744361"/>
                  <a:ext cx="87334" cy="87334"/>
                </a:xfrm>
                <a:prstGeom prst="ellipse">
                  <a:avLst/>
                </a:prstGeom>
                <a:solidFill>
                  <a:srgbClr val="4BACC6"/>
                </a:solidFill>
                <a:ln w="25400" cap="flat" cmpd="sng" algn="ctr">
                  <a:solidFill>
                    <a:srgbClr val="4BACC6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4" name="Text Box 103"/>
                <p:cNvSpPr txBox="1">
                  <a:spLocks noChangeArrowheads="1"/>
                </p:cNvSpPr>
                <p:nvPr/>
              </p:nvSpPr>
              <p:spPr bwMode="auto">
                <a:xfrm>
                  <a:off x="221311" y="3608185"/>
                  <a:ext cx="469773" cy="221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a14" a14:legacySpreadsheetColorIndex="6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xmlns:mc="http://schemas.openxmlformats.org/markup-compatibility/2006" val="000000" mc:Ignorable="a14" a14:legacySpreadsheetColorIndex="64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8288" tIns="22860" rIns="0" bIns="0" anchor="t" upright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Station 2</a:t>
                  </a: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35" name="Text Box 103"/>
                <p:cNvSpPr txBox="1">
                  <a:spLocks noChangeArrowheads="1"/>
                </p:cNvSpPr>
                <p:nvPr/>
              </p:nvSpPr>
              <p:spPr bwMode="auto">
                <a:xfrm>
                  <a:off x="221311" y="1660530"/>
                  <a:ext cx="469773" cy="2758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a14" a14:legacySpreadsheetColorIndex="6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xmlns:mc="http://schemas.openxmlformats.org/markup-compatibility/2006" val="000000" mc:Ignorable="a14" a14:legacySpreadsheetColorIndex="64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8288" tIns="22860" rIns="0" bIns="0" anchor="t" upright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Station 3</a:t>
                  </a: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36" name="Text Box 103"/>
                <p:cNvSpPr txBox="1">
                  <a:spLocks noChangeArrowheads="1"/>
                </p:cNvSpPr>
                <p:nvPr/>
              </p:nvSpPr>
              <p:spPr bwMode="auto">
                <a:xfrm>
                  <a:off x="221311" y="576059"/>
                  <a:ext cx="469773" cy="3015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a14" a14:legacySpreadsheetColorIndex="6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xmlns:mc="http://schemas.openxmlformats.org/markup-compatibility/2006" val="000000" mc:Ignorable="a14" a14:legacySpreadsheetColorIndex="64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18288" tIns="22860" rIns="0" bIns="0" anchor="t" upright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Station 4</a:t>
                  </a: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37" name="TextBox 139"/>
                <p:cNvSpPr txBox="1"/>
                <p:nvPr/>
              </p:nvSpPr>
              <p:spPr>
                <a:xfrm>
                  <a:off x="40581" y="3977583"/>
                  <a:ext cx="750887" cy="5690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traffic flow 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algun Gothic" panose="020B0503020000020004" pitchFamily="34" charset="-127"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direction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algun Gothic" panose="020B0503020000020004" pitchFamily="34" charset="-127"/>
                  </a:endParaRPr>
                </a:p>
              </p:txBody>
            </p:sp>
            <p:cxnSp>
              <p:nvCxnSpPr>
                <p:cNvPr id="138" name="Line 75"/>
                <p:cNvCxnSpPr/>
                <p:nvPr/>
              </p:nvCxnSpPr>
              <p:spPr bwMode="auto">
                <a:xfrm flipV="1">
                  <a:off x="3664711" y="823106"/>
                  <a:ext cx="185881" cy="247933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39" name="Line 74"/>
                <p:cNvCxnSpPr/>
                <p:nvPr/>
              </p:nvCxnSpPr>
              <p:spPr bwMode="auto">
                <a:xfrm flipV="1">
                  <a:off x="4092390" y="1438688"/>
                  <a:ext cx="426270" cy="995365"/>
                </a:xfrm>
                <a:prstGeom prst="line">
                  <a:avLst/>
                </a:prstGeom>
                <a:noFill/>
                <a:ln w="9525">
                  <a:solidFill>
                    <a:srgbClr xmlns:mc="http://schemas.openxmlformats.org/markup-compatibility/2006" xmlns:a14="http://schemas.microsoft.com/office/drawing/2010/main" val="000000" mc:Ignorable="a14" a14:legacySpreadsheetColorIndex="64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40" name="TextBox 132"/>
                <p:cNvSpPr txBox="1"/>
                <p:nvPr/>
              </p:nvSpPr>
              <p:spPr>
                <a:xfrm>
                  <a:off x="947625" y="3058907"/>
                  <a:ext cx="539701" cy="7704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u</a:t>
                  </a:r>
                  <a:r>
                    <a:rPr kumimoji="0" lang="en-US" sz="10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2</a:t>
                  </a:r>
                  <a:r>
                    <a:rPr kumimoji="0" lang="en-US" sz="10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  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41" name="TextBox 133"/>
                <p:cNvSpPr txBox="1"/>
                <p:nvPr/>
              </p:nvSpPr>
              <p:spPr>
                <a:xfrm>
                  <a:off x="1035329" y="1867953"/>
                  <a:ext cx="431399" cy="5244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u</a:t>
                  </a:r>
                  <a:r>
                    <a:rPr kumimoji="0" lang="en-US" sz="10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3</a:t>
                  </a:r>
                  <a:endParaRPr kumimoji="0" lang="en-US" sz="1200" b="0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42" name="TextBox 134"/>
                <p:cNvSpPr txBox="1"/>
                <p:nvPr/>
              </p:nvSpPr>
              <p:spPr>
                <a:xfrm>
                  <a:off x="839983" y="2505397"/>
                  <a:ext cx="1025089" cy="426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(</a:t>
                  </a:r>
                  <a:r>
                    <a:rPr kumimoji="0" lang="en-US" sz="10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u</a:t>
                  </a:r>
                  <a:r>
                    <a:rPr kumimoji="0" lang="en-US" sz="10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2</a:t>
                  </a:r>
                  <a:r>
                    <a:rPr kumimoji="0" lang="en-US" sz="1000" b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+</a:t>
                  </a:r>
                  <a:r>
                    <a:rPr kumimoji="0" lang="en-US" sz="10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u</a:t>
                  </a:r>
                  <a:r>
                    <a:rPr kumimoji="0" lang="en-US" sz="10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3</a:t>
                  </a: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)/2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43" name="TextBox 140"/>
                <p:cNvSpPr txBox="1"/>
                <p:nvPr/>
              </p:nvSpPr>
              <p:spPr>
                <a:xfrm>
                  <a:off x="0" y="2392584"/>
                  <a:ext cx="433326" cy="4369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d</a:t>
                  </a:r>
                  <a:r>
                    <a:rPr kumimoji="0" lang="en-US" sz="1100" b="1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2,3</a:t>
                  </a: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44" name="TextBox 141"/>
                <p:cNvSpPr txBox="1"/>
                <p:nvPr/>
              </p:nvSpPr>
              <p:spPr>
                <a:xfrm>
                  <a:off x="357814" y="1896761"/>
                  <a:ext cx="621731" cy="462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d</a:t>
                  </a:r>
                  <a:r>
                    <a:rPr kumimoji="0" lang="en-US" sz="1000" b="1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2,3 </a:t>
                  </a:r>
                  <a:r>
                    <a:rPr kumimoji="0" lang="en-US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/ 3</a:t>
                  </a: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45" name="TextBox 146"/>
                <p:cNvSpPr txBox="1"/>
                <p:nvPr/>
              </p:nvSpPr>
              <p:spPr>
                <a:xfrm>
                  <a:off x="357814" y="2447065"/>
                  <a:ext cx="677580" cy="4805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d</a:t>
                  </a:r>
                  <a:r>
                    <a:rPr kumimoji="0" lang="en-US" sz="1000" b="1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2,3 </a:t>
                  </a:r>
                  <a:r>
                    <a:rPr kumimoji="0" lang="en-US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/ 3</a:t>
                  </a: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46" name="TextBox 147"/>
                <p:cNvSpPr txBox="1"/>
                <p:nvPr/>
              </p:nvSpPr>
              <p:spPr>
                <a:xfrm>
                  <a:off x="357814" y="3097143"/>
                  <a:ext cx="677444" cy="4644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d</a:t>
                  </a:r>
                  <a:r>
                    <a:rPr kumimoji="0" lang="en-US" sz="1000" b="1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2,3 </a:t>
                  </a:r>
                  <a:r>
                    <a:rPr kumimoji="0" lang="en-US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Malgun Gothic" panose="020B0503020000020004" pitchFamily="34" charset="-127"/>
                      <a:cs typeface="Times New Roman" panose="02020603050405020304" pitchFamily="18" charset="0"/>
                    </a:rPr>
                    <a:t>/ 3</a:t>
                  </a: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algun Gothic" panose="020B0503020000020004" pitchFamily="34" charset="-127"/>
                  </a:endParaRPr>
                </a:p>
              </p:txBody>
            </p:sp>
          </p:grpSp>
          <p:cxnSp>
            <p:nvCxnSpPr>
              <p:cNvPr id="48" name="직선 화살표 연결선 1907"/>
              <p:cNvCxnSpPr/>
              <p:nvPr/>
            </p:nvCxnSpPr>
            <p:spPr>
              <a:xfrm>
                <a:off x="357952" y="1868342"/>
                <a:ext cx="0" cy="1693453"/>
              </a:xfrm>
              <a:prstGeom prst="straightConnector1">
                <a:avLst/>
              </a:prstGeom>
              <a:noFill/>
              <a:ln w="3175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</p:grpSp>
        <p:sp>
          <p:nvSpPr>
            <p:cNvPr id="25" name="Text Box 4653"/>
            <p:cNvSpPr txBox="1"/>
            <p:nvPr/>
          </p:nvSpPr>
          <p:spPr>
            <a:xfrm>
              <a:off x="1654818" y="48002"/>
              <a:ext cx="2047376" cy="32937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Travel Time from Station 1 to Station 4 at t</a:t>
              </a:r>
              <a:r>
                <a:rPr kumimoji="0" lang="en-US" sz="10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0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Malgun Gothic" panose="020B0503020000020004" pitchFamily="34" charset="-127"/>
              </a:endParaRPr>
            </a:p>
          </p:txBody>
        </p:sp>
        <p:cxnSp>
          <p:nvCxnSpPr>
            <p:cNvPr id="26" name="Straight Connector 25"/>
            <p:cNvCxnSpPr>
              <a:stCxn id="133" idx="0"/>
            </p:cNvCxnSpPr>
            <p:nvPr/>
          </p:nvCxnSpPr>
          <p:spPr>
            <a:xfrm flipV="1">
              <a:off x="3787610" y="329398"/>
              <a:ext cx="0" cy="24943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>
            <a:xfrm flipV="1">
              <a:off x="1501721" y="444638"/>
              <a:ext cx="2285887" cy="308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</p:grpSp>
      <p:sp>
        <p:nvSpPr>
          <p:cNvPr id="147" name="Title 1"/>
          <p:cNvSpPr>
            <a:spLocks noGrp="1"/>
          </p:cNvSpPr>
          <p:nvPr>
            <p:ph type="title"/>
          </p:nvPr>
        </p:nvSpPr>
        <p:spPr>
          <a:xfrm>
            <a:off x="658213" y="87095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Vehicle Trajectory Identification with the </a:t>
            </a:r>
            <a:r>
              <a:rPr lang="en-US" sz="3600" dirty="0" smtClean="0"/>
              <a:t>Speed Data </a:t>
            </a:r>
            <a:r>
              <a:rPr lang="en-US" sz="3600" dirty="0"/>
              <a:t>from Loop Detectors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420296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41167</TotalTime>
  <Words>703</Words>
  <Application>Microsoft Office PowerPoint</Application>
  <PresentationFormat>On-screen Show (4:3)</PresentationFormat>
  <Paragraphs>131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굴림</vt:lpstr>
      <vt:lpstr>Malgun Gothic</vt:lpstr>
      <vt:lpstr>Malgun Gothic</vt:lpstr>
      <vt:lpstr>Arial</vt:lpstr>
      <vt:lpstr>Arial Black</vt:lpstr>
      <vt:lpstr>Calibri</vt:lpstr>
      <vt:lpstr>Helvetica</vt:lpstr>
      <vt:lpstr>Times New Roman</vt:lpstr>
      <vt:lpstr>Wingdings</vt:lpstr>
      <vt:lpstr>Pixel</vt:lpstr>
      <vt:lpstr>Estimating the Effects of Operational Strategies on Travel-Time Reliability for Smart Mobility</vt:lpstr>
      <vt:lpstr>Outline</vt:lpstr>
      <vt:lpstr>PowerPoint Presentation</vt:lpstr>
      <vt:lpstr>Average Travel Time</vt:lpstr>
      <vt:lpstr>Travel Time Reliability</vt:lpstr>
      <vt:lpstr>Measuring Travel Time Reliability</vt:lpstr>
      <vt:lpstr>PowerPoint Presentation</vt:lpstr>
      <vt:lpstr>Travel-Time Reliability Estimation / Analysis System (TeTRES) </vt:lpstr>
      <vt:lpstr>Vehicle Trajectory Identification with the Speed Data from Loop Detectors</vt:lpstr>
      <vt:lpstr>TeTRES System Architecture</vt:lpstr>
      <vt:lpstr>Travel-Time Reliability Estimation Client Panel</vt:lpstr>
      <vt:lpstr>Applying Unexpected Conditions to Reliability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DePaul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a research presentation</dc:title>
  <dc:creator>lucia</dc:creator>
  <cp:lastModifiedBy>Song, Sejun</cp:lastModifiedBy>
  <cp:revision>2687</cp:revision>
  <dcterms:created xsi:type="dcterms:W3CDTF">2007-06-28T17:37:21Z</dcterms:created>
  <dcterms:modified xsi:type="dcterms:W3CDTF">2018-09-19T14:25:48Z</dcterms:modified>
</cp:coreProperties>
</file>